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41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9DC0EA-BB40-4F62-A069-00A43333D345}" type="datetimeFigureOut">
              <a:rPr lang="en-US"/>
              <a:pPr>
                <a:defRPr/>
              </a:pPr>
              <a:t>5/28/14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490B7B-1AAD-47DD-9275-BA0B147D4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0FA4A-5961-4A7C-8087-25F6EF4571CF}" type="datetimeFigureOut">
              <a:rPr lang="en-US"/>
              <a:pPr>
                <a:defRPr/>
              </a:pPr>
              <a:t>5/28/14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9EE71-7A21-4042-ACE4-412E65698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084A1-3620-44F7-8C0A-F396808961F1}" type="datetimeFigureOut">
              <a:rPr lang="en-US"/>
              <a:pPr>
                <a:defRPr/>
              </a:pPr>
              <a:t>5/28/14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65790-C228-48F6-AD0A-7A55C5747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EFD9A-767F-45E1-A046-5F8821A33DC4}" type="datetimeFigureOut">
              <a:rPr lang="en-US"/>
              <a:pPr>
                <a:defRPr/>
              </a:pPr>
              <a:t>5/28/14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7E567-283F-4B01-8E89-4546125F5B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05EDE4-6C16-4E00-99A9-2B5BD440223B}" type="datetimeFigureOut">
              <a:rPr lang="en-US"/>
              <a:pPr>
                <a:defRPr/>
              </a:pPr>
              <a:t>5/28/14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7A0940-A6C3-40F8-85EB-7FE573442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19437-5FFF-4D34-90A1-F8694C59458A}" type="datetimeFigureOut">
              <a:rPr lang="en-US"/>
              <a:pPr>
                <a:defRPr/>
              </a:pPr>
              <a:t>5/28/14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0357C-B022-465F-A0BD-14D7FA99D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B88A9-E00A-4DFB-9ED9-13C73B2FD627}" type="datetimeFigureOut">
              <a:rPr lang="en-US"/>
              <a:pPr>
                <a:defRPr/>
              </a:pPr>
              <a:t>5/28/14</a:t>
            </a:fld>
            <a:endParaRPr lang="en-US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DA0FD-DED1-4F5A-B392-F7B26CF7F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302F8-CEC0-4D5B-B725-B192083E8812}" type="datetimeFigureOut">
              <a:rPr lang="en-US"/>
              <a:pPr>
                <a:defRPr/>
              </a:pPr>
              <a:t>5/28/14</a:t>
            </a:fld>
            <a:endParaRPr lang="en-US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1B418-C85E-4E35-8BCC-02B737810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ADC4F0-4576-4DF9-9DD7-72DCC90BC520}" type="datetimeFigureOut">
              <a:rPr lang="en-US"/>
              <a:pPr>
                <a:defRPr/>
              </a:pPr>
              <a:t>5/28/14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796F46-B1D5-47B8-A2D2-4767563E5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5B041-0143-45D6-986A-ADE98D71EDCB}" type="datetimeFigureOut">
              <a:rPr lang="en-US"/>
              <a:pPr>
                <a:defRPr/>
              </a:pPr>
              <a:t>5/28/14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771CE-A0F8-474B-941B-C18650009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1718C4-DCEF-44C7-927C-24C0EEB9FBC6}" type="datetimeFigureOut">
              <a:rPr lang="en-US"/>
              <a:pPr>
                <a:defRPr/>
              </a:pPr>
              <a:t>5/28/14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66BFAF-444E-456D-9D4E-AAB791601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A544AB4-7AB8-43A6-B4DD-A20C26DF4EFD}" type="datetimeFigureOut">
              <a:rPr lang="en-US"/>
              <a:pPr>
                <a:defRPr/>
              </a:pPr>
              <a:t>5/28/14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943EAE3-C2DA-4FA5-BDE0-DCDDEA455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1" r:id="rId2"/>
    <p:sldLayoutId id="2147483699" r:id="rId3"/>
    <p:sldLayoutId id="2147483692" r:id="rId4"/>
    <p:sldLayoutId id="2147483693" r:id="rId5"/>
    <p:sldLayoutId id="2147483694" r:id="rId6"/>
    <p:sldLayoutId id="2147483700" r:id="rId7"/>
    <p:sldLayoutId id="2147483695" r:id="rId8"/>
    <p:sldLayoutId id="2147483701" r:id="rId9"/>
    <p:sldLayoutId id="2147483696" r:id="rId10"/>
    <p:sldLayoutId id="21474836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BD5A54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BD5A54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BD5A54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BD5A54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BD5A54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BD5A54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BD5A54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BD5A54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BD5A54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995C59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995C59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D5AD6E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UA Building Maintenance and Pest Control: A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/>
              <a:t>Neal </a:t>
            </a:r>
            <a:r>
              <a:rPr lang="en-US" sz="1800" dirty="0" err="1" smtClean="0"/>
              <a:t>DiChiara</a:t>
            </a:r>
            <a:r>
              <a:rPr lang="en-US" sz="1800" dirty="0" smtClean="0"/>
              <a:t>: Manager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/>
              <a:t>Clint </a:t>
            </a:r>
            <a:r>
              <a:rPr lang="en-US" sz="1800" dirty="0" err="1" smtClean="0"/>
              <a:t>Hamner</a:t>
            </a:r>
            <a:r>
              <a:rPr lang="en-US" sz="1800" dirty="0" smtClean="0"/>
              <a:t>: Associate Manager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/>
              <a:t>AJ Johnston: Assistant Manager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/>
              <a:t>David Marlowe: Assistant Manager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Laborers by the Numbers</a:t>
            </a:r>
            <a:endParaRPr 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3563" cy="4187825"/>
          </a:xfrm>
        </p:spPr>
        <p:txBody>
          <a:bodyPr/>
          <a:lstStyle/>
          <a:p>
            <a:pPr eaLnBrk="1" hangingPunct="1"/>
            <a:r>
              <a:rPr lang="en-US" smtClean="0"/>
              <a:t>Since 2009, Building Maintenance has increased its Laborer pool by 225%.</a:t>
            </a:r>
          </a:p>
          <a:p>
            <a:pPr eaLnBrk="1" hangingPunct="1"/>
            <a:r>
              <a:rPr lang="en-US" smtClean="0"/>
              <a:t>Laborer and Trades Helpers represent 10% of all Building Maintenance employees.</a:t>
            </a:r>
          </a:p>
          <a:p>
            <a:pPr eaLnBrk="1" hangingPunct="1"/>
            <a:r>
              <a:rPr lang="en-US" smtClean="0"/>
              <a:t>The Average years of service in Building Maintenance per Laborer and Trades Helper is 2 years and 9 months.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Why Have Laborers?</a:t>
            </a:r>
            <a:endParaRPr 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563" cy="4187825"/>
          </a:xfrm>
        </p:spPr>
        <p:txBody>
          <a:bodyPr/>
          <a:lstStyle/>
          <a:p>
            <a:pPr eaLnBrk="1" hangingPunct="1"/>
            <a:r>
              <a:rPr lang="en-US" smtClean="0"/>
              <a:t>To develop our work force in all disciplines.</a:t>
            </a:r>
          </a:p>
          <a:p>
            <a:pPr eaLnBrk="1" hangingPunct="1"/>
            <a:r>
              <a:rPr lang="en-US" smtClean="0"/>
              <a:t>To support the broad array of requests across our campus.</a:t>
            </a:r>
          </a:p>
          <a:p>
            <a:pPr eaLnBrk="1" hangingPunct="1"/>
            <a:r>
              <a:rPr lang="en-US" smtClean="0"/>
              <a:t>To support our skilled journeymen.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Why Rotate Laborers and Trades Helpers?</a:t>
            </a:r>
            <a:endParaRPr 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83563" cy="4187825"/>
          </a:xfrm>
        </p:spPr>
        <p:txBody>
          <a:bodyPr/>
          <a:lstStyle/>
          <a:p>
            <a:pPr eaLnBrk="1" hangingPunct="1"/>
            <a:r>
              <a:rPr lang="en-US" smtClean="0"/>
              <a:t>To broaden skills and experience in interrelated disciplines.</a:t>
            </a:r>
          </a:p>
          <a:p>
            <a:pPr eaLnBrk="1" hangingPunct="1"/>
            <a:r>
              <a:rPr lang="en-US" smtClean="0"/>
              <a:t>To cultivate adaptability and flexibility in prospective skilled tradesmen.</a:t>
            </a:r>
          </a:p>
          <a:p>
            <a:pPr eaLnBrk="1" hangingPunct="1"/>
            <a:r>
              <a:rPr lang="en-US" smtClean="0"/>
              <a:t>To allow opportunities for employees to separate themselves from peers.</a:t>
            </a:r>
          </a:p>
          <a:p>
            <a:pPr eaLnBrk="1" hangingPunct="1"/>
            <a:r>
              <a:rPr lang="en-US" smtClean="0"/>
              <a:t>To strengthen the message that improvement is required and expected.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Beginning 1/1/09</a:t>
            </a:r>
            <a:endParaRPr 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83563" cy="4187825"/>
          </a:xfrm>
        </p:spPr>
        <p:txBody>
          <a:bodyPr>
            <a:normAutofit lnSpcReduction="1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Laborers and Trades Helpers: 4 (1 Mason Trades Helper and 3 Roofing Laborers/Trades Helpers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Added Laborers and Trades Helpers: 3 (1 Paint Laborer and 2 Mason Laborer)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Results of Laborers and Trades Helpers Before Rotation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2 Terminated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1 Promoted to Trades Helper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4 Promoted to I or II Level Position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2010-2011</a:t>
            </a:r>
            <a:endParaRPr 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563" cy="4187825"/>
          </a:xfrm>
        </p:spPr>
        <p:txBody>
          <a:bodyPr>
            <a:normAutofit fontScale="700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2010 began a period of stagnation in all Laborers and Trades Helpers.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Continuous complaints of being ”stuck” and no way to get opportunities in other trades.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When asked what we could do, the common answer was to help Laborers and Trades Helpers get more experience in other trades.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All of the previously-promoted employees had eliminated the qualified applicants from our Laborers and Trades Helpers pool.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We knew that two things had to happen, an expansion of our current Labor pool and a way to circulate and build on the potential of these employees.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This period of stagnation is what led to the “rotation.”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Post-Rotation</a:t>
            </a:r>
            <a:endParaRPr 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83563" cy="4187825"/>
          </a:xfrm>
        </p:spPr>
        <p:txBody>
          <a:bodyPr>
            <a:normAutofit fontScale="850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We have added Laborers to the Carpentry Trade. We only have two trades left to add Laborers to in order to complete our goal of having Laborers and/or Trades Helpers in each trade.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We have promoted two employees in the rotation to higher levels, including a level I.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We have held past rotation evaluations that last two times to gain valuable feedback on the program.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Clear separation from peer group and individual improvement have been observed as strong in most employees.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In-House Promotion</a:t>
            </a:r>
            <a:endParaRPr 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3563" cy="4187825"/>
          </a:xfrm>
        </p:spPr>
        <p:txBody>
          <a:bodyPr>
            <a:normAutofit fontScale="550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We will always hire the best person for the job, and outside competition is tough.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We want that person to come from our own staff.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Before the rotation, promotion was limited. The perfect storm of person, skills, attitude, and availability had to be present.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Promotion is a function of attitude, behavior, and skill.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We are actively engaged in increasing awareness and opportunity to grow in our unskilled positions.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Since the rotation began we have seen three qualified applicants from our pool apply for I or II positions. We have been able to place one person in an entry-level job. Without the rotation we would have only had one qualified applicant. (300% increase in qualified applicants)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Qualified skilled labor is in short supply in our industry in Alabama. Three major contributors are immigrant labor, absence of training, and a lack of interest.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Our rotation system combats the 2 contributors that we can control, training and interest.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Placement rates vary from less than 1% to 20% on average for any particular position. WE have a placement rate of 30% on qualified applicants from our Laborer and Trades Helper pool.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Why YOU Matter in this Process…</a:t>
            </a:r>
            <a:endParaRPr 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563" cy="4187825"/>
          </a:xfrm>
        </p:spPr>
        <p:txBody>
          <a:bodyPr>
            <a:normAutofit fontScale="700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We can turn an employee with a good attitude and a limited foundation of ability into a journeyman through the rotation if: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All employees know and understand that it can take time.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All employees support the process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All employees support the Laborers and Trades Helpers in creating opportunities for themselves.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All employees offer ideas for additional training opportunities.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All employees trust the strategy that has been adopted and embrace the role as someone who can help develop potential.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We can increase our ability to service the University of Alabama by having a developing set of Laborers and Trades Helpers who are continually being taught and encouraged.</a:t>
            </a:r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None/>
              <a:defRPr/>
            </a:pPr>
            <a:endParaRPr lang="en-US" dirty="0" smtClean="0"/>
          </a:p>
          <a:p>
            <a:pPr marL="548640" lvl="1" indent="-201168" eaLnBrk="1" fontAlgn="auto" hangingPunct="1">
              <a:spcAft>
                <a:spcPts val="0"/>
              </a:spcAft>
              <a:buFont typeface="Verdana"/>
              <a:buChar char="◦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Confidence in the Future</a:t>
            </a:r>
            <a:endParaRPr 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3563" cy="4187825"/>
          </a:xfrm>
        </p:spPr>
        <p:txBody>
          <a:bodyPr/>
          <a:lstStyle/>
          <a:p>
            <a:pPr eaLnBrk="1" hangingPunct="1"/>
            <a:r>
              <a:rPr lang="en-US" smtClean="0"/>
              <a:t>Within the next year, one cycle of the rotation will be complete.</a:t>
            </a:r>
          </a:p>
          <a:p>
            <a:pPr eaLnBrk="1" hangingPunct="1"/>
            <a:r>
              <a:rPr lang="en-US" smtClean="0"/>
              <a:t>Our goal is to see the program instill confidence and initiative in the participants.</a:t>
            </a:r>
          </a:p>
          <a:p>
            <a:pPr eaLnBrk="1" hangingPunct="1"/>
            <a:r>
              <a:rPr lang="en-US" smtClean="0"/>
              <a:t>A secondary result will be the exposure of employees who are unwilling or unable to improve across time.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ustom 2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B2D1F"/>
      </a:accent1>
      <a:accent2>
        <a:srgbClr val="571811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826</Words>
  <Application>Microsoft Macintosh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UA Building Maintenance and Pest Control: A Review</vt:lpstr>
      <vt:lpstr>Why Have Laborers?</vt:lpstr>
      <vt:lpstr>Why Rotate Laborers and Trades Helpers?</vt:lpstr>
      <vt:lpstr>Beginning 1/1/09</vt:lpstr>
      <vt:lpstr>2010-2011</vt:lpstr>
      <vt:lpstr>Post-Rotation</vt:lpstr>
      <vt:lpstr>In-House Promotion</vt:lpstr>
      <vt:lpstr>Why YOU Matter in this Process…</vt:lpstr>
      <vt:lpstr>Confidence in the Future</vt:lpstr>
      <vt:lpstr>Laborers by the Numbers</vt:lpstr>
    </vt:vector>
  </TitlesOfParts>
  <Company>The University of Alabama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UA Building Maintenance and Pest Control: A Review</dc:title>
  <dc:creator>Administrator</dc:creator>
  <cp:lastModifiedBy>Dave Lubach</cp:lastModifiedBy>
  <cp:revision>16</cp:revision>
  <dcterms:created xsi:type="dcterms:W3CDTF">2013-11-08T19:43:23Z</dcterms:created>
  <dcterms:modified xsi:type="dcterms:W3CDTF">2014-05-28T15:53:59Z</dcterms:modified>
</cp:coreProperties>
</file>