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1"/>
  </p:sldMasterIdLst>
  <p:notesMasterIdLst>
    <p:notesMasterId r:id="rId18"/>
  </p:notesMasterIdLst>
  <p:sldIdLst>
    <p:sldId id="256" r:id="rId2"/>
    <p:sldId id="272" r:id="rId3"/>
    <p:sldId id="293" r:id="rId4"/>
    <p:sldId id="273" r:id="rId5"/>
    <p:sldId id="285" r:id="rId6"/>
    <p:sldId id="274" r:id="rId7"/>
    <p:sldId id="290" r:id="rId8"/>
    <p:sldId id="287" r:id="rId9"/>
    <p:sldId id="276" r:id="rId10"/>
    <p:sldId id="277" r:id="rId11"/>
    <p:sldId id="278" r:id="rId12"/>
    <p:sldId id="286" r:id="rId13"/>
    <p:sldId id="289" r:id="rId14"/>
    <p:sldId id="281" r:id="rId15"/>
    <p:sldId id="291" r:id="rId16"/>
    <p:sldId id="268"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Original MRAm Energy</a:t>
            </a:r>
            <a:r>
              <a:rPr lang="en-US" sz="1400" baseline="0" dirty="0" smtClean="0"/>
              <a:t> Benchmark </a:t>
            </a:r>
            <a:r>
              <a:rPr lang="en-US" sz="1400" dirty="0" smtClean="0"/>
              <a:t>Scores </a:t>
            </a:r>
          </a:p>
          <a:p>
            <a:pPr>
              <a:defRPr sz="1400"/>
            </a:pPr>
            <a:r>
              <a:rPr lang="en-US" sz="1400" dirty="0" smtClean="0"/>
              <a:t>(Possible score = </a:t>
            </a:r>
            <a:r>
              <a:rPr lang="en-US" sz="1400" baseline="0" dirty="0" smtClean="0"/>
              <a:t>1 to 100.  Minimum energy efficient score  = 75</a:t>
            </a:r>
            <a:r>
              <a:rPr lang="en-US" sz="1400" dirty="0" smtClean="0"/>
              <a:t>)</a:t>
            </a:r>
            <a:endParaRPr lang="en-US" sz="1400" dirty="0"/>
          </a:p>
        </c:rich>
      </c:tx>
      <c:layout/>
      <c:overlay val="0"/>
    </c:title>
    <c:autoTitleDeleted val="0"/>
    <c:plotArea>
      <c:layout/>
      <c:barChart>
        <c:barDir val="col"/>
        <c:grouping val="clustered"/>
        <c:varyColors val="0"/>
        <c:ser>
          <c:idx val="0"/>
          <c:order val="0"/>
          <c:tx>
            <c:strRef>
              <c:f>Sheet1!$B$1</c:f>
              <c:strCache>
                <c:ptCount val="1"/>
                <c:pt idx="0">
                  <c:v>Portfolio Manager Scores (Top score opossible = 100)</c:v>
                </c:pt>
              </c:strCache>
            </c:strRef>
          </c:tx>
          <c:invertIfNegative val="0"/>
          <c:cat>
            <c:strRef>
              <c:f>Sheet1!$A$2:$A$6</c:f>
              <c:strCache>
                <c:ptCount val="5"/>
                <c:pt idx="0">
                  <c:v>Minimum Rating for Energy Star</c:v>
                </c:pt>
                <c:pt idx="1">
                  <c:v>Plaza I</c:v>
                </c:pt>
                <c:pt idx="2">
                  <c:v>Plaza II</c:v>
                </c:pt>
                <c:pt idx="3">
                  <c:v>Plaza III</c:v>
                </c:pt>
                <c:pt idx="4">
                  <c:v>Plaza IV</c:v>
                </c:pt>
              </c:strCache>
            </c:strRef>
          </c:cat>
          <c:val>
            <c:numRef>
              <c:f>Sheet1!$B$2:$B$6</c:f>
              <c:numCache>
                <c:formatCode>General</c:formatCode>
                <c:ptCount val="5"/>
                <c:pt idx="0">
                  <c:v>75.0</c:v>
                </c:pt>
                <c:pt idx="1">
                  <c:v>23.0</c:v>
                </c:pt>
                <c:pt idx="2">
                  <c:v>16.0</c:v>
                </c:pt>
                <c:pt idx="3">
                  <c:v>2.0</c:v>
                </c:pt>
                <c:pt idx="4">
                  <c:v>1.0</c:v>
                </c:pt>
              </c:numCache>
            </c:numRef>
          </c:val>
        </c:ser>
        <c:dLbls>
          <c:showLegendKey val="0"/>
          <c:showVal val="0"/>
          <c:showCatName val="0"/>
          <c:showSerName val="0"/>
          <c:showPercent val="0"/>
          <c:showBubbleSize val="0"/>
        </c:dLbls>
        <c:gapWidth val="150"/>
        <c:axId val="-2142152920"/>
        <c:axId val="-2142051848"/>
      </c:barChart>
      <c:catAx>
        <c:axId val="-2142152920"/>
        <c:scaling>
          <c:orientation val="minMax"/>
        </c:scaling>
        <c:delete val="0"/>
        <c:axPos val="b"/>
        <c:majorTickMark val="out"/>
        <c:minorTickMark val="none"/>
        <c:tickLblPos val="nextTo"/>
        <c:txPr>
          <a:bodyPr/>
          <a:lstStyle/>
          <a:p>
            <a:pPr>
              <a:defRPr sz="1400"/>
            </a:pPr>
            <a:endParaRPr lang="en-US"/>
          </a:p>
        </c:txPr>
        <c:crossAx val="-2142051848"/>
        <c:crosses val="autoZero"/>
        <c:auto val="1"/>
        <c:lblAlgn val="ctr"/>
        <c:lblOffset val="100"/>
        <c:noMultiLvlLbl val="0"/>
      </c:catAx>
      <c:valAx>
        <c:axId val="-2142051848"/>
        <c:scaling>
          <c:orientation val="minMax"/>
        </c:scaling>
        <c:delete val="0"/>
        <c:axPos val="l"/>
        <c:majorGridlines/>
        <c:numFmt formatCode="General" sourceLinked="1"/>
        <c:majorTickMark val="out"/>
        <c:minorTickMark val="none"/>
        <c:tickLblPos val="nextTo"/>
        <c:crossAx val="-2142152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01406113298338"/>
          <c:y val="0.129573170731707"/>
          <c:w val="0.863871664479442"/>
          <c:h val="0.791798780487805"/>
        </c:manualLayout>
      </c:layout>
      <c:lineChart>
        <c:grouping val="standard"/>
        <c:varyColors val="0"/>
        <c:ser>
          <c:idx val="0"/>
          <c:order val="0"/>
          <c:tx>
            <c:strRef>
              <c:f>Sheet1!$B$1</c:f>
              <c:strCache>
                <c:ptCount val="1"/>
                <c:pt idx="0">
                  <c:v>Energy Star Score (Campus)</c:v>
                </c:pt>
              </c:strCache>
            </c:strRef>
          </c:tx>
          <c:marker>
            <c:symbol val="none"/>
          </c:marker>
          <c:cat>
            <c:numRef>
              <c:f>Sheet1!$A$2:$A$10</c:f>
              <c:numCache>
                <c:formatCode>General</c:formatCode>
                <c:ptCount val="9"/>
                <c:pt idx="0">
                  <c:v>2007.0</c:v>
                </c:pt>
                <c:pt idx="1">
                  <c:v>2008.0</c:v>
                </c:pt>
                <c:pt idx="2">
                  <c:v>2009.0</c:v>
                </c:pt>
                <c:pt idx="3">
                  <c:v>2010.0</c:v>
                </c:pt>
                <c:pt idx="4">
                  <c:v>2011.0</c:v>
                </c:pt>
                <c:pt idx="5">
                  <c:v>2012.0</c:v>
                </c:pt>
                <c:pt idx="6">
                  <c:v>2013.0</c:v>
                </c:pt>
                <c:pt idx="7">
                  <c:v>2014.0</c:v>
                </c:pt>
                <c:pt idx="8">
                  <c:v>2015.0</c:v>
                </c:pt>
              </c:numCache>
            </c:numRef>
          </c:cat>
          <c:val>
            <c:numRef>
              <c:f>Sheet1!$B$2:$B$10</c:f>
              <c:numCache>
                <c:formatCode>General</c:formatCode>
                <c:ptCount val="9"/>
                <c:pt idx="0">
                  <c:v>13.0</c:v>
                </c:pt>
                <c:pt idx="1">
                  <c:v>25.0</c:v>
                </c:pt>
                <c:pt idx="2">
                  <c:v>35.0</c:v>
                </c:pt>
                <c:pt idx="3">
                  <c:v>45.0</c:v>
                </c:pt>
                <c:pt idx="4">
                  <c:v>55.0</c:v>
                </c:pt>
                <c:pt idx="5">
                  <c:v>63.0</c:v>
                </c:pt>
                <c:pt idx="6">
                  <c:v>70.0</c:v>
                </c:pt>
                <c:pt idx="7">
                  <c:v>75.0</c:v>
                </c:pt>
                <c:pt idx="8">
                  <c:v>80.0</c:v>
                </c:pt>
              </c:numCache>
            </c:numRef>
          </c:val>
          <c:smooth val="0"/>
        </c:ser>
        <c:dLbls>
          <c:showLegendKey val="0"/>
          <c:showVal val="0"/>
          <c:showCatName val="0"/>
          <c:showSerName val="0"/>
          <c:showPercent val="0"/>
          <c:showBubbleSize val="0"/>
        </c:dLbls>
        <c:marker val="1"/>
        <c:smooth val="0"/>
        <c:axId val="-2119360760"/>
        <c:axId val="-2119322072"/>
      </c:lineChart>
      <c:catAx>
        <c:axId val="-2119360760"/>
        <c:scaling>
          <c:orientation val="minMax"/>
        </c:scaling>
        <c:delete val="0"/>
        <c:axPos val="b"/>
        <c:numFmt formatCode="General" sourceLinked="1"/>
        <c:majorTickMark val="out"/>
        <c:minorTickMark val="none"/>
        <c:tickLblPos val="nextTo"/>
        <c:crossAx val="-2119322072"/>
        <c:crosses val="autoZero"/>
        <c:auto val="1"/>
        <c:lblAlgn val="ctr"/>
        <c:lblOffset val="100"/>
        <c:noMultiLvlLbl val="0"/>
      </c:catAx>
      <c:valAx>
        <c:axId val="-2119322072"/>
        <c:scaling>
          <c:orientation val="minMax"/>
        </c:scaling>
        <c:delete val="0"/>
        <c:axPos val="l"/>
        <c:majorGridlines/>
        <c:numFmt formatCode="General" sourceLinked="1"/>
        <c:majorTickMark val="out"/>
        <c:minorTickMark val="none"/>
        <c:tickLblPos val="nextTo"/>
        <c:crossAx val="-211936076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Kilowatt Hours</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cat>
            <c:strRef>
              <c:f>Sheet1!$A$2:$A$8</c:f>
              <c:strCache>
                <c:ptCount val="7"/>
                <c:pt idx="0">
                  <c:v>Baseline </c:v>
                </c:pt>
                <c:pt idx="1">
                  <c:v>after VFDs</c:v>
                </c:pt>
                <c:pt idx="2">
                  <c:v>after Occ sensors</c:v>
                </c:pt>
                <c:pt idx="3">
                  <c:v>after BAS</c:v>
                </c:pt>
                <c:pt idx="4">
                  <c:v>after Chiller</c:v>
                </c:pt>
                <c:pt idx="5">
                  <c:v>after Lighting</c:v>
                </c:pt>
                <c:pt idx="6">
                  <c:v>after Lighting Controls</c:v>
                </c:pt>
              </c:strCache>
            </c:strRef>
          </c:cat>
          <c:val>
            <c:numRef>
              <c:f>Sheet1!$B$2:$B$8</c:f>
              <c:numCache>
                <c:formatCode>_(* #,##0_);_(* \(#,##0\);_(* "-"??_);_(@_)</c:formatCode>
                <c:ptCount val="7"/>
                <c:pt idx="0">
                  <c:v>1.6E7</c:v>
                </c:pt>
                <c:pt idx="1">
                  <c:v>1.4988402E7</c:v>
                </c:pt>
                <c:pt idx="2">
                  <c:v>1.4855662E7</c:v>
                </c:pt>
                <c:pt idx="3">
                  <c:v>1.1355662E7</c:v>
                </c:pt>
                <c:pt idx="4">
                  <c:v>1.1262262E7</c:v>
                </c:pt>
                <c:pt idx="5">
                  <c:v>9.462262E6</c:v>
                </c:pt>
                <c:pt idx="6">
                  <c:v>8.162262E6</c:v>
                </c:pt>
              </c:numCache>
            </c:numRef>
          </c:val>
        </c:ser>
        <c:dLbls>
          <c:showLegendKey val="0"/>
          <c:showVal val="0"/>
          <c:showCatName val="0"/>
          <c:showSerName val="0"/>
          <c:showPercent val="0"/>
          <c:showBubbleSize val="0"/>
        </c:dLbls>
        <c:gapWidth val="150"/>
        <c:shape val="box"/>
        <c:axId val="2127642408"/>
        <c:axId val="-2121892184"/>
        <c:axId val="0"/>
      </c:bar3DChart>
      <c:catAx>
        <c:axId val="2127642408"/>
        <c:scaling>
          <c:orientation val="minMax"/>
        </c:scaling>
        <c:delete val="0"/>
        <c:axPos val="b"/>
        <c:majorTickMark val="out"/>
        <c:minorTickMark val="none"/>
        <c:tickLblPos val="nextTo"/>
        <c:crossAx val="-2121892184"/>
        <c:crosses val="autoZero"/>
        <c:auto val="1"/>
        <c:lblAlgn val="ctr"/>
        <c:lblOffset val="100"/>
        <c:noMultiLvlLbl val="0"/>
      </c:catAx>
      <c:valAx>
        <c:axId val="-2121892184"/>
        <c:scaling>
          <c:orientation val="minMax"/>
        </c:scaling>
        <c:delete val="0"/>
        <c:axPos val="l"/>
        <c:majorGridlines/>
        <c:numFmt formatCode="_(* #,##0_);_(* \(#,##0\);_(* &quot;-&quot;??_);_(@_)" sourceLinked="1"/>
        <c:majorTickMark val="out"/>
        <c:minorTickMark val="none"/>
        <c:tickLblPos val="nextTo"/>
        <c:crossAx val="21276424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aseline="0"/>
            </a:pPr>
            <a:r>
              <a:rPr lang="en-US" dirty="0" smtClean="0"/>
              <a:t>2011</a:t>
            </a:r>
            <a:endParaRPr lang="en-US" dirty="0"/>
          </a:p>
        </c:rich>
      </c:tx>
      <c:layout>
        <c:manualLayout>
          <c:xMode val="edge"/>
          <c:yMode val="edge"/>
          <c:x val="0.283282203444902"/>
          <c:y val="0.0774555559461868"/>
        </c:manualLayout>
      </c:layout>
      <c:overlay val="0"/>
    </c:title>
    <c:autoTitleDeleted val="0"/>
    <c:plotArea>
      <c:layout/>
      <c:barChart>
        <c:barDir val="col"/>
        <c:grouping val="clustered"/>
        <c:varyColors val="0"/>
        <c:dLbls>
          <c:showLegendKey val="0"/>
          <c:showVal val="0"/>
          <c:showCatName val="0"/>
          <c:showSerName val="0"/>
          <c:showPercent val="0"/>
          <c:showBubbleSize val="0"/>
        </c:dLbls>
        <c:gapWidth val="100"/>
        <c:axId val="-2121526936"/>
        <c:axId val="-2147290136"/>
      </c:barChart>
      <c:catAx>
        <c:axId val="-2121526936"/>
        <c:scaling>
          <c:orientation val="minMax"/>
        </c:scaling>
        <c:delete val="0"/>
        <c:axPos val="b"/>
        <c:majorTickMark val="out"/>
        <c:minorTickMark val="none"/>
        <c:tickLblPos val="nextTo"/>
        <c:crossAx val="-2147290136"/>
        <c:crosses val="autoZero"/>
        <c:auto val="1"/>
        <c:lblAlgn val="ctr"/>
        <c:lblOffset val="100"/>
        <c:noMultiLvlLbl val="0"/>
      </c:catAx>
      <c:valAx>
        <c:axId val="-2147290136"/>
        <c:scaling>
          <c:orientation val="minMax"/>
        </c:scaling>
        <c:delete val="0"/>
        <c:axPos val="l"/>
        <c:majorGridlines/>
        <c:majorTickMark val="out"/>
        <c:minorTickMark val="none"/>
        <c:tickLblPos val="nextTo"/>
        <c:crossAx val="-2121526936"/>
        <c:crosses val="autoZero"/>
        <c:crossBetween val="between"/>
      </c:valAx>
    </c:plotArea>
    <c:legend>
      <c:legendPos val="r"/>
      <c:layout/>
      <c:overlay val="0"/>
      <c:txPr>
        <a:bodyPr/>
        <a:lstStyle/>
        <a:p>
          <a:pPr>
            <a:defRPr sz="1000" kern="100" spc="-100" baseline="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2315697379934"/>
          <c:y val="0.0833333333333333"/>
        </c:manualLayout>
      </c:layout>
      <c:overlay val="0"/>
    </c:title>
    <c:autoTitleDeleted val="0"/>
    <c:plotArea>
      <c:layout>
        <c:manualLayout>
          <c:layoutTarget val="inner"/>
          <c:xMode val="edge"/>
          <c:yMode val="edge"/>
          <c:x val="0.210789243449832"/>
          <c:y val="0.167488699329251"/>
          <c:w val="0.6532693354252"/>
          <c:h val="0.730931511665878"/>
        </c:manualLayout>
      </c:layout>
      <c:barChart>
        <c:barDir val="col"/>
        <c:grouping val="clustered"/>
        <c:varyColors val="0"/>
        <c:ser>
          <c:idx val="0"/>
          <c:order val="0"/>
          <c:tx>
            <c:strRef>
              <c:f>Sheet1!$B$1</c:f>
              <c:strCache>
                <c:ptCount val="1"/>
                <c:pt idx="0">
                  <c:v>Annual Campus Water Totals</c:v>
                </c:pt>
              </c:strCache>
            </c:strRef>
          </c:tx>
          <c:spPr>
            <a:solidFill>
              <a:schemeClr val="accent5">
                <a:lumMod val="40000"/>
                <a:lumOff val="60000"/>
              </a:schemeClr>
            </a:solidFill>
          </c:spPr>
          <c:invertIfNegative val="0"/>
          <c:dPt>
            <c:idx val="4"/>
            <c:invertIfNegative val="0"/>
            <c:bubble3D val="0"/>
            <c:spPr>
              <a:solidFill>
                <a:schemeClr val="accent5">
                  <a:lumMod val="40000"/>
                  <a:lumOff val="60000"/>
                </a:schemeClr>
              </a:solidFill>
            </c:spPr>
          </c:dPt>
          <c:cat>
            <c:numRef>
              <c:f>Sheet1!$A$2:$A$8</c:f>
              <c:numCache>
                <c:formatCode>General</c:formatCode>
                <c:ptCount val="7"/>
                <c:pt idx="0">
                  <c:v>2007.0</c:v>
                </c:pt>
                <c:pt idx="1">
                  <c:v>2008.0</c:v>
                </c:pt>
                <c:pt idx="2">
                  <c:v>2009.0</c:v>
                </c:pt>
                <c:pt idx="3">
                  <c:v>2010.0</c:v>
                </c:pt>
                <c:pt idx="4">
                  <c:v>2011.0</c:v>
                </c:pt>
                <c:pt idx="5">
                  <c:v>2012.0</c:v>
                </c:pt>
                <c:pt idx="6">
                  <c:v>2013.0</c:v>
                </c:pt>
              </c:numCache>
            </c:numRef>
          </c:cat>
          <c:val>
            <c:numRef>
              <c:f>Sheet1!$B$2:$B$8</c:f>
              <c:numCache>
                <c:formatCode>#,##0</c:formatCode>
                <c:ptCount val="7"/>
                <c:pt idx="0">
                  <c:v>1.1276589E7</c:v>
                </c:pt>
                <c:pt idx="1">
                  <c:v>9.036564E6</c:v>
                </c:pt>
                <c:pt idx="2">
                  <c:v>7.393606E6</c:v>
                </c:pt>
                <c:pt idx="3">
                  <c:v>7.85403E6</c:v>
                </c:pt>
                <c:pt idx="4" formatCode="_(* #,##0_);_(* \(#,##0\);_(* &quot;-&quot;??_);_(@_)">
                  <c:v>5.541932E6</c:v>
                </c:pt>
                <c:pt idx="5" formatCode="General">
                  <c:v>5.541932E6</c:v>
                </c:pt>
                <c:pt idx="6" formatCode="General">
                  <c:v>5.541932E6</c:v>
                </c:pt>
              </c:numCache>
            </c:numRef>
          </c:val>
        </c:ser>
        <c:dLbls>
          <c:showLegendKey val="0"/>
          <c:showVal val="0"/>
          <c:showCatName val="0"/>
          <c:showSerName val="0"/>
          <c:showPercent val="0"/>
          <c:showBubbleSize val="0"/>
        </c:dLbls>
        <c:gapWidth val="150"/>
        <c:axId val="-2141260040"/>
        <c:axId val="-2121885000"/>
      </c:barChart>
      <c:catAx>
        <c:axId val="-2141260040"/>
        <c:scaling>
          <c:orientation val="minMax"/>
        </c:scaling>
        <c:delete val="0"/>
        <c:axPos val="b"/>
        <c:numFmt formatCode="General" sourceLinked="1"/>
        <c:majorTickMark val="out"/>
        <c:minorTickMark val="none"/>
        <c:tickLblPos val="nextTo"/>
        <c:crossAx val="-2121885000"/>
        <c:crosses val="autoZero"/>
        <c:auto val="1"/>
        <c:lblAlgn val="ctr"/>
        <c:lblOffset val="100"/>
        <c:noMultiLvlLbl val="0"/>
      </c:catAx>
      <c:valAx>
        <c:axId val="-2121885000"/>
        <c:scaling>
          <c:orientation val="minMax"/>
        </c:scaling>
        <c:delete val="0"/>
        <c:axPos val="l"/>
        <c:majorGridlines/>
        <c:numFmt formatCode="#,##0_);[Red]\(#,##0\)" sourceLinked="0"/>
        <c:majorTickMark val="out"/>
        <c:minorTickMark val="none"/>
        <c:tickLblPos val="nextTo"/>
        <c:crossAx val="-214126004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20"/>
            </a:pPr>
            <a:r>
              <a:rPr lang="en-US" sz="1320" dirty="0"/>
              <a:t>Recycling</a:t>
            </a:r>
          </a:p>
        </c:rich>
      </c:tx>
      <c:layout>
        <c:manualLayout>
          <c:xMode val="edge"/>
          <c:yMode val="edge"/>
          <c:x val="0.385047423049392"/>
          <c:y val="0.0530973451327434"/>
        </c:manualLayout>
      </c:layout>
      <c:overlay val="0"/>
    </c:title>
    <c:autoTitleDeleted val="0"/>
    <c:plotArea>
      <c:layout>
        <c:manualLayout>
          <c:layoutTarget val="inner"/>
          <c:xMode val="edge"/>
          <c:yMode val="edge"/>
          <c:x val="0.159033941780005"/>
          <c:y val="0.130530973451327"/>
          <c:w val="0.814450906704844"/>
          <c:h val="0.728805309734514"/>
        </c:manualLayout>
      </c:layout>
      <c:barChart>
        <c:barDir val="col"/>
        <c:grouping val="clustered"/>
        <c:varyColors val="0"/>
        <c:ser>
          <c:idx val="0"/>
          <c:order val="0"/>
          <c:tx>
            <c:strRef>
              <c:f>Sheet1!$B$1</c:f>
              <c:strCache>
                <c:ptCount val="1"/>
                <c:pt idx="0">
                  <c:v>Recycling</c:v>
                </c:pt>
              </c:strCache>
            </c:strRef>
          </c:tx>
          <c:invertIfNegative val="0"/>
          <c:cat>
            <c:numRef>
              <c:f>Sheet1!$A$2:$A$8</c:f>
              <c:numCache>
                <c:formatCode>General</c:formatCode>
                <c:ptCount val="7"/>
                <c:pt idx="0">
                  <c:v>2007.0</c:v>
                </c:pt>
                <c:pt idx="1">
                  <c:v>2008.0</c:v>
                </c:pt>
                <c:pt idx="2">
                  <c:v>2009.0</c:v>
                </c:pt>
                <c:pt idx="3">
                  <c:v>2010.0</c:v>
                </c:pt>
                <c:pt idx="4">
                  <c:v>2011.0</c:v>
                </c:pt>
                <c:pt idx="5">
                  <c:v>2012.0</c:v>
                </c:pt>
                <c:pt idx="6">
                  <c:v>2013.0</c:v>
                </c:pt>
              </c:numCache>
            </c:numRef>
          </c:cat>
          <c:val>
            <c:numRef>
              <c:f>Sheet1!$B$2:$B$8</c:f>
              <c:numCache>
                <c:formatCode>0%</c:formatCode>
                <c:ptCount val="7"/>
                <c:pt idx="0">
                  <c:v>0.28</c:v>
                </c:pt>
                <c:pt idx="1">
                  <c:v>0.28</c:v>
                </c:pt>
                <c:pt idx="2">
                  <c:v>0.35</c:v>
                </c:pt>
                <c:pt idx="3">
                  <c:v>0.4</c:v>
                </c:pt>
                <c:pt idx="4">
                  <c:v>0.48</c:v>
                </c:pt>
                <c:pt idx="5">
                  <c:v>0.700000000000001</c:v>
                </c:pt>
                <c:pt idx="6">
                  <c:v>0.700000000000001</c:v>
                </c:pt>
              </c:numCache>
            </c:numRef>
          </c:val>
        </c:ser>
        <c:dLbls>
          <c:showLegendKey val="0"/>
          <c:showVal val="0"/>
          <c:showCatName val="0"/>
          <c:showSerName val="0"/>
          <c:showPercent val="0"/>
          <c:showBubbleSize val="0"/>
        </c:dLbls>
        <c:gapWidth val="150"/>
        <c:axId val="-2121896312"/>
        <c:axId val="-2121772696"/>
      </c:barChart>
      <c:catAx>
        <c:axId val="-2121896312"/>
        <c:scaling>
          <c:orientation val="minMax"/>
        </c:scaling>
        <c:delete val="0"/>
        <c:axPos val="b"/>
        <c:numFmt formatCode="General" sourceLinked="1"/>
        <c:majorTickMark val="out"/>
        <c:minorTickMark val="none"/>
        <c:tickLblPos val="nextTo"/>
        <c:crossAx val="-2121772696"/>
        <c:crosses val="autoZero"/>
        <c:auto val="1"/>
        <c:lblAlgn val="ctr"/>
        <c:lblOffset val="100"/>
        <c:noMultiLvlLbl val="0"/>
      </c:catAx>
      <c:valAx>
        <c:axId val="-2121772696"/>
        <c:scaling>
          <c:orientation val="minMax"/>
        </c:scaling>
        <c:delete val="0"/>
        <c:axPos val="l"/>
        <c:majorGridlines/>
        <c:numFmt formatCode="0%" sourceLinked="1"/>
        <c:majorTickMark val="out"/>
        <c:minorTickMark val="none"/>
        <c:tickLblPos val="nextTo"/>
        <c:crossAx val="-212189631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1"/>
          <c:order val="0"/>
          <c:tx>
            <c:strRef>
              <c:f>Sheet1!$C$1</c:f>
              <c:strCache>
                <c:ptCount val="1"/>
                <c:pt idx="0">
                  <c:v>Total CO (kgs)</c:v>
                </c:pt>
              </c:strCache>
            </c:strRef>
          </c:tx>
          <c:marker>
            <c:symbol val="none"/>
          </c:marker>
          <c:dLbls>
            <c:showLegendKey val="0"/>
            <c:showVal val="1"/>
            <c:showCatName val="0"/>
            <c:showSerName val="0"/>
            <c:showPercent val="0"/>
            <c:showBubbleSize val="0"/>
            <c:showLeaderLines val="0"/>
          </c:dLbls>
          <c:cat>
            <c:strRef>
              <c:f>Sheet1!$A$2:$A$8</c:f>
              <c:strCache>
                <c:ptCount val="7"/>
                <c:pt idx="0">
                  <c:v>2007</c:v>
                </c:pt>
                <c:pt idx="1">
                  <c:v>2008</c:v>
                </c:pt>
                <c:pt idx="2">
                  <c:v>2009</c:v>
                </c:pt>
                <c:pt idx="3">
                  <c:v>2010</c:v>
                </c:pt>
                <c:pt idx="4">
                  <c:v>2011</c:v>
                </c:pt>
                <c:pt idx="5">
                  <c:v>2012</c:v>
                </c:pt>
                <c:pt idx="6">
                  <c:v>2013 (est)</c:v>
                </c:pt>
              </c:strCache>
            </c:strRef>
          </c:cat>
          <c:val>
            <c:numRef>
              <c:f>Sheet1!$C$2:$C$8</c:f>
              <c:numCache>
                <c:formatCode>#,##0</c:formatCode>
                <c:ptCount val="7"/>
                <c:pt idx="0">
                  <c:v>1.605898887E7</c:v>
                </c:pt>
                <c:pt idx="1">
                  <c:v>1.483578597525E7</c:v>
                </c:pt>
                <c:pt idx="2">
                  <c:v>1.23403831239E7</c:v>
                </c:pt>
                <c:pt idx="3">
                  <c:v>9.91829896425E6</c:v>
                </c:pt>
                <c:pt idx="4" formatCode="General">
                  <c:v>7.012081E6</c:v>
                </c:pt>
                <c:pt idx="5" formatCode="General">
                  <c:v>6.551529E6</c:v>
                </c:pt>
                <c:pt idx="6" formatCode="General">
                  <c:v>5.551529E6</c:v>
                </c:pt>
              </c:numCache>
            </c:numRef>
          </c:val>
          <c:smooth val="0"/>
        </c:ser>
        <c:dLbls>
          <c:showLegendKey val="0"/>
          <c:showVal val="0"/>
          <c:showCatName val="0"/>
          <c:showSerName val="0"/>
          <c:showPercent val="0"/>
          <c:showBubbleSize val="0"/>
        </c:dLbls>
        <c:marker val="1"/>
        <c:smooth val="0"/>
        <c:axId val="2103037112"/>
        <c:axId val="-2143136760"/>
      </c:lineChart>
      <c:catAx>
        <c:axId val="2103037112"/>
        <c:scaling>
          <c:orientation val="minMax"/>
        </c:scaling>
        <c:delete val="0"/>
        <c:axPos val="b"/>
        <c:numFmt formatCode="General" sourceLinked="1"/>
        <c:majorTickMark val="out"/>
        <c:minorTickMark val="none"/>
        <c:tickLblPos val="nextTo"/>
        <c:crossAx val="-2143136760"/>
        <c:crosses val="autoZero"/>
        <c:auto val="1"/>
        <c:lblAlgn val="ctr"/>
        <c:lblOffset val="100"/>
        <c:noMultiLvlLbl val="0"/>
      </c:catAx>
      <c:valAx>
        <c:axId val="-2143136760"/>
        <c:scaling>
          <c:orientation val="minMax"/>
        </c:scaling>
        <c:delete val="0"/>
        <c:axPos val="l"/>
        <c:majorGridlines/>
        <c:numFmt formatCode="#,##0" sourceLinked="1"/>
        <c:majorTickMark val="out"/>
        <c:minorTickMark val="none"/>
        <c:tickLblPos val="nextTo"/>
        <c:crossAx val="210303711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2007 scores</c:v>
                </c:pt>
              </c:strCache>
            </c:strRef>
          </c:tx>
          <c:invertIfNegative val="0"/>
          <c:cat>
            <c:strRef>
              <c:f>Sheet1!$A$2:$A$6</c:f>
              <c:strCache>
                <c:ptCount val="5"/>
                <c:pt idx="0">
                  <c:v>Energy Star bldg</c:v>
                </c:pt>
                <c:pt idx="1">
                  <c:v>Plaza I</c:v>
                </c:pt>
                <c:pt idx="2">
                  <c:v>Plaza II</c:v>
                </c:pt>
                <c:pt idx="3">
                  <c:v>Plaza III</c:v>
                </c:pt>
                <c:pt idx="4">
                  <c:v>Plaza IV</c:v>
                </c:pt>
              </c:strCache>
            </c:strRef>
          </c:cat>
          <c:val>
            <c:numRef>
              <c:f>Sheet1!$B$2:$B$6</c:f>
              <c:numCache>
                <c:formatCode>General</c:formatCode>
                <c:ptCount val="5"/>
                <c:pt idx="0">
                  <c:v>75.0</c:v>
                </c:pt>
                <c:pt idx="1">
                  <c:v>23.0</c:v>
                </c:pt>
                <c:pt idx="2">
                  <c:v>19.0</c:v>
                </c:pt>
                <c:pt idx="3">
                  <c:v>2.0</c:v>
                </c:pt>
                <c:pt idx="4">
                  <c:v>1.0</c:v>
                </c:pt>
              </c:numCache>
            </c:numRef>
          </c:val>
        </c:ser>
        <c:ser>
          <c:idx val="1"/>
          <c:order val="1"/>
          <c:tx>
            <c:strRef>
              <c:f>Sheet1!$C$1</c:f>
              <c:strCache>
                <c:ptCount val="1"/>
                <c:pt idx="0">
                  <c:v>2013 scores</c:v>
                </c:pt>
              </c:strCache>
            </c:strRef>
          </c:tx>
          <c:invertIfNegative val="0"/>
          <c:cat>
            <c:strRef>
              <c:f>Sheet1!$A$2:$A$6</c:f>
              <c:strCache>
                <c:ptCount val="5"/>
                <c:pt idx="0">
                  <c:v>Energy Star bldg</c:v>
                </c:pt>
                <c:pt idx="1">
                  <c:v>Plaza I</c:v>
                </c:pt>
                <c:pt idx="2">
                  <c:v>Plaza II</c:v>
                </c:pt>
                <c:pt idx="3">
                  <c:v>Plaza III</c:v>
                </c:pt>
                <c:pt idx="4">
                  <c:v>Plaza IV</c:v>
                </c:pt>
              </c:strCache>
            </c:strRef>
          </c:cat>
          <c:val>
            <c:numRef>
              <c:f>Sheet1!$C$2:$C$6</c:f>
              <c:numCache>
                <c:formatCode>General</c:formatCode>
                <c:ptCount val="5"/>
                <c:pt idx="0">
                  <c:v>75.0</c:v>
                </c:pt>
                <c:pt idx="1">
                  <c:v>75.0</c:v>
                </c:pt>
                <c:pt idx="2">
                  <c:v>92.0</c:v>
                </c:pt>
                <c:pt idx="3">
                  <c:v>60.0</c:v>
                </c:pt>
                <c:pt idx="4">
                  <c:v>55.0</c:v>
                </c:pt>
              </c:numCache>
            </c:numRef>
          </c:val>
        </c:ser>
        <c:dLbls>
          <c:showLegendKey val="0"/>
          <c:showVal val="0"/>
          <c:showCatName val="0"/>
          <c:showSerName val="0"/>
          <c:showPercent val="0"/>
          <c:showBubbleSize val="0"/>
        </c:dLbls>
        <c:gapWidth val="150"/>
        <c:axId val="2124945896"/>
        <c:axId val="-2119200600"/>
      </c:barChart>
      <c:catAx>
        <c:axId val="2124945896"/>
        <c:scaling>
          <c:orientation val="minMax"/>
        </c:scaling>
        <c:delete val="0"/>
        <c:axPos val="b"/>
        <c:majorTickMark val="out"/>
        <c:minorTickMark val="none"/>
        <c:tickLblPos val="nextTo"/>
        <c:crossAx val="-2119200600"/>
        <c:crosses val="autoZero"/>
        <c:auto val="1"/>
        <c:lblAlgn val="ctr"/>
        <c:lblOffset val="100"/>
        <c:noMultiLvlLbl val="0"/>
      </c:catAx>
      <c:valAx>
        <c:axId val="-2119200600"/>
        <c:scaling>
          <c:orientation val="minMax"/>
        </c:scaling>
        <c:delete val="0"/>
        <c:axPos val="l"/>
        <c:majorGridlines/>
        <c:numFmt formatCode="General" sourceLinked="1"/>
        <c:majorTickMark val="out"/>
        <c:minorTickMark val="none"/>
        <c:tickLblPos val="nextTo"/>
        <c:crossAx val="21249458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Sheet1!$B$1</c:f>
              <c:strCache>
                <c:ptCount val="1"/>
                <c:pt idx="0">
                  <c:v>Total Energy $</c:v>
                </c:pt>
              </c:strCache>
            </c:strRef>
          </c:tx>
          <c:marker>
            <c:symbol val="none"/>
          </c:marker>
          <c:cat>
            <c:strRef>
              <c:f>Sheet1!$A$2:$A$10</c:f>
              <c:strCache>
                <c:ptCount val="9"/>
                <c:pt idx="0">
                  <c:v>2007</c:v>
                </c:pt>
                <c:pt idx="1">
                  <c:v>2008</c:v>
                </c:pt>
                <c:pt idx="2">
                  <c:v>2009</c:v>
                </c:pt>
                <c:pt idx="3">
                  <c:v>2010</c:v>
                </c:pt>
                <c:pt idx="4">
                  <c:v>2011</c:v>
                </c:pt>
                <c:pt idx="5">
                  <c:v>2012</c:v>
                </c:pt>
                <c:pt idx="6">
                  <c:v>2013 est</c:v>
                </c:pt>
                <c:pt idx="7">
                  <c:v>2014 est </c:v>
                </c:pt>
                <c:pt idx="8">
                  <c:v>2015 est</c:v>
                </c:pt>
              </c:strCache>
            </c:strRef>
          </c:cat>
          <c:val>
            <c:numRef>
              <c:f>Sheet1!$B$2:$B$10</c:f>
              <c:numCache>
                <c:formatCode>_("$"* #,##0.00_);_("$"* \(#,##0.00\);_("$"* "-"??_);_(@_)</c:formatCode>
                <c:ptCount val="9"/>
                <c:pt idx="0">
                  <c:v>2.018135E6</c:v>
                </c:pt>
                <c:pt idx="1">
                  <c:v>1.945598E6</c:v>
                </c:pt>
                <c:pt idx="2">
                  <c:v>1.952455E6</c:v>
                </c:pt>
                <c:pt idx="3">
                  <c:v>1.484529E6</c:v>
                </c:pt>
                <c:pt idx="4">
                  <c:v>1.2312E6</c:v>
                </c:pt>
                <c:pt idx="5">
                  <c:v>1.058063E6</c:v>
                </c:pt>
                <c:pt idx="6">
                  <c:v>787003.0</c:v>
                </c:pt>
                <c:pt idx="7">
                  <c:v>717500.0000000001</c:v>
                </c:pt>
                <c:pt idx="8">
                  <c:v>703500.0000000001</c:v>
                </c:pt>
              </c:numCache>
            </c:numRef>
          </c:val>
          <c:smooth val="0"/>
        </c:ser>
        <c:dLbls>
          <c:showLegendKey val="0"/>
          <c:showVal val="0"/>
          <c:showCatName val="0"/>
          <c:showSerName val="0"/>
          <c:showPercent val="0"/>
          <c:showBubbleSize val="0"/>
        </c:dLbls>
        <c:marker val="1"/>
        <c:smooth val="0"/>
        <c:axId val="-2143573928"/>
        <c:axId val="2070909944"/>
      </c:lineChart>
      <c:catAx>
        <c:axId val="-214357392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070909944"/>
        <c:crosses val="autoZero"/>
        <c:auto val="1"/>
        <c:lblAlgn val="ctr"/>
        <c:lblOffset val="100"/>
        <c:noMultiLvlLbl val="0"/>
      </c:catAx>
      <c:valAx>
        <c:axId val="2070909944"/>
        <c:scaling>
          <c:orientation val="minMax"/>
        </c:scaling>
        <c:delete val="0"/>
        <c:axPos val="l"/>
        <c:majorGridlines/>
        <c:numFmt formatCode="_(&quot;$&quot;* #,##0.00_);_(&quot;$&quot;* \(#,##0.00\);_(&quot;$&quot;* &quot;-&quot;??_);_(@_)" sourceLinked="1"/>
        <c:majorTickMark val="out"/>
        <c:minorTickMark val="none"/>
        <c:tickLblPos val="nextTo"/>
        <c:txPr>
          <a:bodyPr/>
          <a:lstStyle/>
          <a:p>
            <a:pPr>
              <a:defRPr sz="1400"/>
            </a:pPr>
            <a:endParaRPr lang="en-US"/>
          </a:p>
        </c:txPr>
        <c:crossAx val="-2143573928"/>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Campus Energy Use (kWh’s)</a:t>
            </a:r>
            <a:endParaRPr lang="en-US" dirty="0"/>
          </a:p>
        </c:rich>
      </c:tx>
      <c:layout/>
      <c:overlay val="0"/>
    </c:title>
    <c:autoTitleDeleted val="0"/>
    <c:plotArea>
      <c:layout>
        <c:manualLayout>
          <c:layoutTarget val="inner"/>
          <c:xMode val="edge"/>
          <c:yMode val="edge"/>
          <c:x val="0.352194505399941"/>
          <c:y val="0.12064999739271"/>
          <c:w val="0.376696355578503"/>
          <c:h val="0.707783094792709"/>
        </c:manualLayout>
      </c:layout>
      <c:lineChart>
        <c:grouping val="standard"/>
        <c:varyColors val="0"/>
        <c:ser>
          <c:idx val="0"/>
          <c:order val="0"/>
          <c:tx>
            <c:strRef>
              <c:f>Sheet1!$B$1</c:f>
              <c:strCache>
                <c:ptCount val="1"/>
                <c:pt idx="0">
                  <c:v>Energy Use</c:v>
                </c:pt>
              </c:strCache>
            </c:strRef>
          </c:tx>
          <c:marker>
            <c:symbol val="none"/>
          </c:marker>
          <c:cat>
            <c:numRef>
              <c:f>Sheet1!$A$2:$A$10</c:f>
              <c:numCache>
                <c:formatCode>General</c:formatCode>
                <c:ptCount val="9"/>
                <c:pt idx="0">
                  <c:v>2007.0</c:v>
                </c:pt>
                <c:pt idx="1">
                  <c:v>2008.0</c:v>
                </c:pt>
                <c:pt idx="2">
                  <c:v>2009.0</c:v>
                </c:pt>
                <c:pt idx="3">
                  <c:v>2010.0</c:v>
                </c:pt>
                <c:pt idx="4">
                  <c:v>2011.0</c:v>
                </c:pt>
                <c:pt idx="5">
                  <c:v>2012.0</c:v>
                </c:pt>
                <c:pt idx="6">
                  <c:v>2013.0</c:v>
                </c:pt>
                <c:pt idx="7">
                  <c:v>2014.0</c:v>
                </c:pt>
                <c:pt idx="8">
                  <c:v>2015.0</c:v>
                </c:pt>
              </c:numCache>
            </c:numRef>
          </c:cat>
          <c:val>
            <c:numRef>
              <c:f>Sheet1!$B$2:$B$10</c:f>
              <c:numCache>
                <c:formatCode>_(* #,##0.00_);_(* \(#,##0.00\);_(* "-"??_);_(@_)</c:formatCode>
                <c:ptCount val="9"/>
                <c:pt idx="0">
                  <c:v>1.5993052E7</c:v>
                </c:pt>
                <c:pt idx="1">
                  <c:v>1.4715659E7</c:v>
                </c:pt>
                <c:pt idx="2">
                  <c:v>1.3604102E7</c:v>
                </c:pt>
                <c:pt idx="3">
                  <c:v>1.0523339E7</c:v>
                </c:pt>
                <c:pt idx="4">
                  <c:v>9.3996E6</c:v>
                </c:pt>
                <c:pt idx="5">
                  <c:v>8.058859E6</c:v>
                </c:pt>
                <c:pt idx="6">
                  <c:v>6.085987E6</c:v>
                </c:pt>
                <c:pt idx="7">
                  <c:v>5.5E6</c:v>
                </c:pt>
                <c:pt idx="8">
                  <c:v>5.0E6</c:v>
                </c:pt>
              </c:numCache>
            </c:numRef>
          </c:val>
          <c:smooth val="0"/>
        </c:ser>
        <c:dLbls>
          <c:showLegendKey val="0"/>
          <c:showVal val="0"/>
          <c:showCatName val="0"/>
          <c:showSerName val="0"/>
          <c:showPercent val="0"/>
          <c:showBubbleSize val="0"/>
        </c:dLbls>
        <c:marker val="1"/>
        <c:smooth val="0"/>
        <c:axId val="-2119334008"/>
        <c:axId val="-2119241816"/>
      </c:lineChart>
      <c:catAx>
        <c:axId val="-2119334008"/>
        <c:scaling>
          <c:orientation val="minMax"/>
        </c:scaling>
        <c:delete val="0"/>
        <c:axPos val="b"/>
        <c:numFmt formatCode="General" sourceLinked="1"/>
        <c:majorTickMark val="out"/>
        <c:minorTickMark val="none"/>
        <c:tickLblPos val="nextTo"/>
        <c:crossAx val="-2119241816"/>
        <c:crosses val="autoZero"/>
        <c:auto val="1"/>
        <c:lblAlgn val="ctr"/>
        <c:lblOffset val="100"/>
        <c:noMultiLvlLbl val="0"/>
      </c:catAx>
      <c:valAx>
        <c:axId val="-2119241816"/>
        <c:scaling>
          <c:orientation val="minMax"/>
        </c:scaling>
        <c:delete val="0"/>
        <c:axPos val="l"/>
        <c:majorGridlines/>
        <c:numFmt formatCode="_(* #,##0.00_);_(* \(#,##0.00\);_(* &quot;-&quot;??_);_(@_)" sourceLinked="1"/>
        <c:majorTickMark val="out"/>
        <c:minorTickMark val="none"/>
        <c:tickLblPos val="nextTo"/>
        <c:crossAx val="-211933400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DD450055-02FE-4322-8319-89CE1D84D151}" type="datetimeFigureOut">
              <a:rPr lang="en-US" smtClean="0"/>
              <a:pPr/>
              <a:t>5/22/14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9959BC33-0109-4C50-AE8A-61D10609D0A4}" type="slidenum">
              <a:rPr lang="en-US" smtClean="0"/>
              <a:pPr/>
              <a:t>‹#›</a:t>
            </a:fld>
            <a:endParaRPr lang="en-US"/>
          </a:p>
        </p:txBody>
      </p:sp>
    </p:spTree>
    <p:extLst>
      <p:ext uri="{BB962C8B-B14F-4D97-AF65-F5344CB8AC3E}">
        <p14:creationId xmlns:p14="http://schemas.microsoft.com/office/powerpoint/2010/main" val="150739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fik 12" descr="nur-bild.jpg"/>
          <p:cNvPicPr>
            <a:picLocks noChangeAspect="1"/>
          </p:cNvPicPr>
          <p:nvPr/>
        </p:nvPicPr>
        <p:blipFill>
          <a:blip r:embed="rId2" cstate="print"/>
          <a:srcRect t="3903"/>
          <a:stretch>
            <a:fillRect/>
          </a:stretch>
        </p:blipFill>
        <p:spPr>
          <a:xfrm>
            <a:off x="0" y="-3222"/>
            <a:ext cx="9144000" cy="4184650"/>
          </a:xfrm>
          <a:prstGeom prst="rect">
            <a:avLst/>
          </a:prstGeom>
        </p:spPr>
      </p:pic>
      <p:grpSp>
        <p:nvGrpSpPr>
          <p:cNvPr id="4" name="Group 19"/>
          <p:cNvGrpSpPr/>
          <p:nvPr/>
        </p:nvGrpSpPr>
        <p:grpSpPr>
          <a:xfrm>
            <a:off x="-4" y="3785428"/>
            <a:ext cx="9144004" cy="3072572"/>
            <a:chOff x="-4" y="3785428"/>
            <a:chExt cx="9144004" cy="3072572"/>
          </a:xfrm>
        </p:grpSpPr>
        <p:sp>
          <p:nvSpPr>
            <p:cNvPr id="21" name="Rechtwinkliges Dreieck 13"/>
            <p:cNvSpPr/>
            <p:nvPr userDrawn="1"/>
          </p:nvSpPr>
          <p:spPr>
            <a:xfrm flipH="1">
              <a:off x="8748000" y="3785428"/>
              <a:ext cx="396000" cy="396000"/>
            </a:xfrm>
            <a:prstGeom prst="r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a:p>
          </p:txBody>
        </p:sp>
        <p:sp>
          <p:nvSpPr>
            <p:cNvPr id="22" name="Rechtwinkliges Dreieck 13"/>
            <p:cNvSpPr/>
            <p:nvPr userDrawn="1"/>
          </p:nvSpPr>
          <p:spPr>
            <a:xfrm flipH="1">
              <a:off x="-4" y="4181484"/>
              <a:ext cx="9144003" cy="26765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a:p>
          </p:txBody>
        </p:sp>
      </p:grpSp>
      <p:sp>
        <p:nvSpPr>
          <p:cNvPr id="2" name="Title 1"/>
          <p:cNvSpPr>
            <a:spLocks noGrp="1"/>
          </p:cNvSpPr>
          <p:nvPr>
            <p:ph type="ctrTitle"/>
          </p:nvPr>
        </p:nvSpPr>
        <p:spPr>
          <a:xfrm>
            <a:off x="360000" y="4435200"/>
            <a:ext cx="6318000" cy="864000"/>
          </a:xfrm>
        </p:spPr>
        <p:txBody>
          <a:bodyPr/>
          <a:lstStyle>
            <a:lvl1pPr algn="l">
              <a:defRPr sz="2600" cap="all" baseline="0">
                <a:solidFill>
                  <a:schemeClr val="tx2"/>
                </a:solidFill>
              </a:defRPr>
            </a:lvl1pPr>
          </a:lstStyle>
          <a:p>
            <a:r>
              <a:rPr lang="en-US" noProof="0" smtClean="0"/>
              <a:t>Click to edit Master title style</a:t>
            </a:r>
            <a:endParaRPr lang="en-US" noProof="0" dirty="0"/>
          </a:p>
        </p:txBody>
      </p:sp>
      <p:sp>
        <p:nvSpPr>
          <p:cNvPr id="12" name="Subtitle 2"/>
          <p:cNvSpPr>
            <a:spLocks noGrp="1"/>
          </p:cNvSpPr>
          <p:nvPr>
            <p:ph type="subTitle" idx="1" hasCustomPrompt="1"/>
          </p:nvPr>
        </p:nvSpPr>
        <p:spPr>
          <a:xfrm>
            <a:off x="360000" y="5348177"/>
            <a:ext cx="6318000" cy="114982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Date: </a:t>
            </a:r>
            <a:r>
              <a:rPr lang="en-US" dirty="0" smtClean="0"/>
              <a:t>DD Month YYYY</a:t>
            </a:r>
            <a:br>
              <a:rPr lang="en-US" dirty="0" smtClean="0"/>
            </a:br>
            <a:r>
              <a:rPr lang="en-US" dirty="0" smtClean="0"/>
              <a:t/>
            </a:r>
            <a:br>
              <a:rPr lang="en-US" dirty="0" smtClean="0"/>
            </a:br>
            <a:r>
              <a:rPr lang="en-US" dirty="0" smtClean="0"/>
              <a:t/>
            </a:r>
            <a:br>
              <a:rPr lang="en-US" dirty="0" smtClean="0"/>
            </a:br>
            <a:r>
              <a:rPr lang="en-US" dirty="0" smtClean="0"/>
              <a:t>Name of the speaker</a:t>
            </a:r>
          </a:p>
        </p:txBody>
      </p:sp>
      <p:pic>
        <p:nvPicPr>
          <p:cNvPr id="11" name="Picture 199" descr="Logo_MunichRE_SM_042mm_ZG2100mm_2%_CO"/>
          <p:cNvPicPr>
            <a:picLocks noChangeAspect="1" noChangeArrowheads="1"/>
          </p:cNvPicPr>
          <p:nvPr userDrawn="1"/>
        </p:nvPicPr>
        <p:blipFill>
          <a:blip r:embed="rId3" cstate="print"/>
          <a:srcRect/>
          <a:stretch>
            <a:fillRect/>
          </a:stretch>
        </p:blipFill>
        <p:spPr bwMode="auto">
          <a:xfrm>
            <a:off x="6998400" y="6004800"/>
            <a:ext cx="1890000" cy="51446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Text Placeholder 8"/>
          <p:cNvSpPr>
            <a:spLocks noGrp="1"/>
          </p:cNvSpPr>
          <p:nvPr>
            <p:ph type="body" sz="quarter" idx="18"/>
          </p:nvPr>
        </p:nvSpPr>
        <p:spPr>
          <a:xfrm>
            <a:off x="6156000" y="1512000"/>
            <a:ext cx="2682000" cy="4770000"/>
          </a:xfrm>
          <a:solidFill>
            <a:schemeClr val="accent4">
              <a:lumMod val="60000"/>
              <a:lumOff val="40000"/>
            </a:schemeClr>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Content Placeholder 7"/>
          <p:cNvSpPr>
            <a:spLocks noGrp="1"/>
          </p:cNvSpPr>
          <p:nvPr>
            <p:ph sz="quarter" idx="19" hasCustomPrompt="1"/>
          </p:nvPr>
        </p:nvSpPr>
        <p:spPr>
          <a:xfrm>
            <a:off x="287339" y="1998000"/>
            <a:ext cx="5544000" cy="4284000"/>
          </a:xfrm>
          <a:solidFill>
            <a:schemeClr val="bg1"/>
          </a:solidFill>
          <a:effectLst>
            <a:outerShdw blurRad="50800" dist="38100" dir="2700000" algn="tl" rotWithShape="0">
              <a:prstClr val="black">
                <a:alpha val="40000"/>
              </a:prstClr>
            </a:outerShdw>
          </a:effectLst>
        </p:spPr>
        <p:txBody>
          <a:bodyPr lIns="180000" tIns="144000" rIns="108000" bIns="72000"/>
          <a:lstStyle>
            <a:lvl1pPr>
              <a:buNone/>
              <a:defRPr sz="1600"/>
            </a:lvl1pPr>
            <a:lvl2pPr>
              <a:defRPr sz="1600"/>
            </a:lvl2pPr>
            <a:lvl3pPr>
              <a:defRPr sz="1600"/>
            </a:lvl3pPr>
            <a:lvl4pPr>
              <a:defRPr sz="1600"/>
            </a:lvl4pPr>
            <a:lvl5pPr>
              <a:defRPr sz="1600"/>
            </a:lvl5pPr>
          </a:lstStyle>
          <a:p>
            <a:pPr lvl="0"/>
            <a:r>
              <a:rPr lang="en-US" noProof="0" smtClean="0"/>
              <a:t> </a:t>
            </a:r>
            <a:endParaRPr lang="en-US" noProof="0"/>
          </a:p>
        </p:txBody>
      </p:sp>
      <p:sp>
        <p:nvSpPr>
          <p:cNvPr id="9" name="Text Placeholder 7"/>
          <p:cNvSpPr>
            <a:spLocks noGrp="1"/>
          </p:cNvSpPr>
          <p:nvPr>
            <p:ph type="body" sz="quarter" idx="13"/>
          </p:nvPr>
        </p:nvSpPr>
        <p:spPr>
          <a:xfrm>
            <a:off x="287339" y="1512000"/>
            <a:ext cx="5544000" cy="396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
        <p:nvSpPr>
          <p:cNvPr id="10" name="Date Placeholder 9"/>
          <p:cNvSpPr>
            <a:spLocks noGrp="1"/>
          </p:cNvSpPr>
          <p:nvPr>
            <p:ph type="dt" sz="half" idx="20"/>
          </p:nvPr>
        </p:nvSpPr>
        <p:spPr/>
        <p:txBody>
          <a:bodyPr/>
          <a:lstStyle/>
          <a:p>
            <a:fld id="{F7A94F98-1216-4D68-9DD7-13DB04C8EEDA}" type="datetime1">
              <a:rPr lang="en-US" noProof="0" smtClean="0"/>
              <a:pPr/>
              <a:t>5/22/14</a:t>
            </a:fld>
            <a:endParaRPr lang="en-US" noProof="0"/>
          </a:p>
        </p:txBody>
      </p:sp>
      <p:sp>
        <p:nvSpPr>
          <p:cNvPr id="11" name="Slide Number Placeholder 10"/>
          <p:cNvSpPr>
            <a:spLocks noGrp="1"/>
          </p:cNvSpPr>
          <p:nvPr>
            <p:ph type="sldNum" sz="quarter" idx="21"/>
          </p:nvPr>
        </p:nvSpPr>
        <p:spPr/>
        <p:txBody>
          <a:bodyPr/>
          <a:lstStyle/>
          <a:p>
            <a:fld id="{D94909C6-CC71-4962-A18E-AF0515723D95}" type="slidenum">
              <a:rPr lang="en-US" noProof="0" smtClean="0"/>
              <a:pPr/>
              <a:t>‹#›</a:t>
            </a:fld>
            <a:endParaRPr lang="en-US" noProof="0"/>
          </a:p>
        </p:txBody>
      </p:sp>
      <p:sp>
        <p:nvSpPr>
          <p:cNvPr id="12" name="Footer Placeholder 11"/>
          <p:cNvSpPr>
            <a:spLocks noGrp="1"/>
          </p:cNvSpPr>
          <p:nvPr>
            <p:ph type="ftr" sz="quarter" idx="22"/>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1875600"/>
            <a:ext cx="7956000" cy="3096000"/>
          </a:xfrm>
        </p:spPr>
        <p:txBody>
          <a:bodyPr/>
          <a:lstStyle>
            <a:lvl1pPr>
              <a:defRPr sz="3600" cap="all" baseline="0"/>
            </a:lvl1pPr>
          </a:lstStyle>
          <a:p>
            <a:r>
              <a:rPr lang="en-US" noProof="0" smtClean="0"/>
              <a:t>Click to edit Master title style</a:t>
            </a:r>
            <a:endParaRPr lang="en-US" noProof="0"/>
          </a:p>
        </p:txBody>
      </p:sp>
      <p:sp>
        <p:nvSpPr>
          <p:cNvPr id="7" name="Text Placeholder 6"/>
          <p:cNvSpPr>
            <a:spLocks noGrp="1"/>
          </p:cNvSpPr>
          <p:nvPr>
            <p:ph type="body" sz="quarter" idx="13"/>
          </p:nvPr>
        </p:nvSpPr>
        <p:spPr>
          <a:xfrm>
            <a:off x="594000" y="5328000"/>
            <a:ext cx="5040000" cy="288000"/>
          </a:xfrm>
        </p:spPr>
        <p:txBody>
          <a:bodyPr anchor="ctr"/>
          <a:lstStyle>
            <a:lvl1pPr marL="0" indent="0">
              <a:buFontTx/>
              <a:buNone/>
              <a:defRPr sz="1400" i="1"/>
            </a:lvl1pPr>
            <a:lvl2pPr>
              <a:buFontTx/>
              <a:buNone/>
              <a:defRPr sz="1400" i="1"/>
            </a:lvl2pPr>
            <a:lvl3pPr>
              <a:buFontTx/>
              <a:buNone/>
              <a:defRPr sz="1400" i="1"/>
            </a:lvl3pPr>
            <a:lvl4pPr>
              <a:buFontTx/>
              <a:buNone/>
              <a:defRPr sz="1400" i="1"/>
            </a:lvl4pPr>
            <a:lvl5pPr>
              <a:buFontTx/>
              <a:buNone/>
              <a:defRPr sz="1400" i="1"/>
            </a:lvl5pPr>
          </a:lstStyle>
          <a:p>
            <a:pPr lvl="0"/>
            <a:r>
              <a:rPr lang="en-US" noProof="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paration slid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612000" y="1440000"/>
            <a:ext cx="6984000" cy="1800000"/>
          </a:xfrm>
        </p:spPr>
        <p:txBody>
          <a:bodyPr/>
          <a:lstStyle>
            <a:lvl1pPr>
              <a:defRPr sz="2400" cap="all" baseline="0"/>
            </a:lvl1pPr>
          </a:lstStyle>
          <a:p>
            <a:r>
              <a:rPr lang="en-US" noProof="0" smtClean="0"/>
              <a:t>Click to edit Master title style</a:t>
            </a:r>
            <a:endParaRPr lang="en-US" noProof="0" dirty="0"/>
          </a:p>
        </p:txBody>
      </p:sp>
      <p:pic>
        <p:nvPicPr>
          <p:cNvPr id="4" name="Grafik 4" descr="shutterstock_18843913_zugeschnitten.jpg"/>
          <p:cNvPicPr>
            <a:picLocks noChangeAspect="1"/>
          </p:cNvPicPr>
          <p:nvPr/>
        </p:nvPicPr>
        <p:blipFill>
          <a:blip r:embed="rId2" cstate="print"/>
          <a:stretch>
            <a:fillRect/>
          </a:stretch>
        </p:blipFill>
        <p:spPr>
          <a:xfrm>
            <a:off x="0" y="3429000"/>
            <a:ext cx="9144000" cy="3429000"/>
          </a:xfrm>
          <a:prstGeom prst="rect">
            <a:avLst/>
          </a:prstGeom>
        </p:spPr>
      </p:pic>
      <p:pic>
        <p:nvPicPr>
          <p:cNvPr id="5" name="Grafik 4" descr="shutterstock_18843913_zugeschnitten.jpg"/>
          <p:cNvPicPr>
            <a:picLocks noChangeAspect="1"/>
          </p:cNvPicPr>
          <p:nvPr userDrawn="1"/>
        </p:nvPicPr>
        <p:blipFill>
          <a:blip r:embed="rId2" cstate="print"/>
          <a:stretch>
            <a:fillRect/>
          </a:stretch>
        </p:blipFill>
        <p:spPr>
          <a:xfrm>
            <a:off x="0" y="3429000"/>
            <a:ext cx="9144000" cy="3429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paration slide with picture sel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1440000"/>
            <a:ext cx="6984000" cy="1800000"/>
          </a:xfrm>
        </p:spPr>
        <p:txBody>
          <a:bodyPr/>
          <a:lstStyle>
            <a:lvl1pPr>
              <a:defRPr sz="2400" cap="all" baseline="0"/>
            </a:lvl1pPr>
          </a:lstStyle>
          <a:p>
            <a:r>
              <a:rPr lang="en-US" noProof="0" smtClean="0"/>
              <a:t>Click to edit Master title style</a:t>
            </a:r>
            <a:endParaRPr lang="en-US" noProof="0"/>
          </a:p>
        </p:txBody>
      </p:sp>
      <p:sp>
        <p:nvSpPr>
          <p:cNvPr id="5" name="Picture Placeholder 4"/>
          <p:cNvSpPr>
            <a:spLocks noGrp="1"/>
          </p:cNvSpPr>
          <p:nvPr>
            <p:ph type="pic" sz="quarter" idx="10"/>
          </p:nvPr>
        </p:nvSpPr>
        <p:spPr>
          <a:xfrm>
            <a:off x="0" y="3430800"/>
            <a:ext cx="9144000" cy="3430800"/>
          </a:xfrm>
        </p:spPr>
        <p:txBody>
          <a:bodyPr/>
          <a:lstStyle>
            <a:lvl1pPr>
              <a:buFontTx/>
              <a:buNone/>
              <a:defRPr sz="1600"/>
            </a:lvl1pPr>
          </a:lstStyle>
          <a:p>
            <a:r>
              <a:rPr lang="en-US" noProof="0" smtClean="0"/>
              <a:t>Click icon to add picture</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Date Placeholder 5"/>
          <p:cNvSpPr>
            <a:spLocks noGrp="1"/>
          </p:cNvSpPr>
          <p:nvPr>
            <p:ph type="dt" sz="half" idx="10"/>
          </p:nvPr>
        </p:nvSpPr>
        <p:spPr/>
        <p:txBody>
          <a:bodyPr/>
          <a:lstStyle/>
          <a:p>
            <a:fld id="{EE122F61-FE5C-4C13-8B33-F5440FC00A88}" type="datetime1">
              <a:rPr lang="en-US" noProof="0" smtClean="0"/>
              <a:pPr/>
              <a:t>5/22/14</a:t>
            </a:fld>
            <a:endParaRPr lang="en-US" noProof="0"/>
          </a:p>
        </p:txBody>
      </p:sp>
      <p:sp>
        <p:nvSpPr>
          <p:cNvPr id="7" name="Slide Number Placeholder 6"/>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8" name="Footer Placeholder 7"/>
          <p:cNvSpPr>
            <a:spLocks noGrp="1"/>
          </p:cNvSpPr>
          <p:nvPr>
            <p:ph type="ftr" sz="quarter" idx="12"/>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and media cli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bg1">
                    <a:lumMod val="75000"/>
                  </a:schemeClr>
                </a:solidFill>
              </a:defRPr>
            </a:lvl1pPr>
          </a:lstStyle>
          <a:p>
            <a:r>
              <a:rPr lang="en-US" noProof="0" smtClean="0"/>
              <a:t>Click to edit Master title style</a:t>
            </a:r>
            <a:endParaRPr lang="en-US" noProof="0" dirty="0"/>
          </a:p>
        </p:txBody>
      </p:sp>
      <p:sp>
        <p:nvSpPr>
          <p:cNvPr id="8" name="Media Placeholder 7"/>
          <p:cNvSpPr>
            <a:spLocks noGrp="1"/>
          </p:cNvSpPr>
          <p:nvPr>
            <p:ph type="media" sz="quarter" idx="10"/>
          </p:nvPr>
        </p:nvSpPr>
        <p:spPr>
          <a:xfrm>
            <a:off x="287340" y="1512000"/>
            <a:ext cx="8569325" cy="4768850"/>
          </a:xfrm>
        </p:spPr>
        <p:txBody>
          <a:bodyPr/>
          <a:lstStyle>
            <a:lvl1pPr>
              <a:buFontTx/>
              <a:buNone/>
              <a:defRPr>
                <a:solidFill>
                  <a:schemeClr val="bg1">
                    <a:lumMod val="75000"/>
                  </a:schemeClr>
                </a:solidFill>
              </a:defRPr>
            </a:lvl1pPr>
          </a:lstStyle>
          <a:p>
            <a:r>
              <a:rPr lang="en-US" noProof="0" smtClean="0"/>
              <a:t>Click icon to add media</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rint">
    <p:spTree>
      <p:nvGrpSpPr>
        <p:cNvPr id="1" name=""/>
        <p:cNvGrpSpPr/>
        <p:nvPr/>
      </p:nvGrpSpPr>
      <p:grpSpPr>
        <a:xfrm>
          <a:off x="0" y="0"/>
          <a:ext cx="0" cy="0"/>
          <a:chOff x="0" y="0"/>
          <a:chExt cx="0" cy="0"/>
        </a:xfrm>
      </p:grpSpPr>
      <p:sp>
        <p:nvSpPr>
          <p:cNvPr id="16" name="TextBox 15"/>
          <p:cNvSpPr txBox="1"/>
          <p:nvPr userDrawn="1"/>
        </p:nvSpPr>
        <p:spPr>
          <a:xfrm>
            <a:off x="288663" y="3816000"/>
            <a:ext cx="8568000" cy="482183"/>
          </a:xfrm>
          <a:prstGeom prst="rect">
            <a:avLst/>
          </a:prstGeom>
          <a:noFill/>
          <a:effectLst/>
        </p:spPr>
        <p:txBody>
          <a:bodyPr wrap="square" lIns="0" tIns="0" rIns="0" bIns="0" rtlCol="0">
            <a:spAutoFit/>
          </a:bodyPr>
          <a:lstStyle/>
          <a:p>
            <a:pPr marL="276225" marR="0" lvl="0" indent="-276225" algn="l" defTabSz="914400" rtl="0" eaLnBrk="1" fontAlgn="auto" latinLnBrk="0" hangingPunct="1">
              <a:lnSpc>
                <a:spcPct val="100000"/>
              </a:lnSpc>
              <a:spcBef>
                <a:spcPts val="40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srgbClr val="4D4E53"/>
                </a:solidFill>
                <a:effectLst/>
                <a:uLnTx/>
                <a:uFillTx/>
                <a:latin typeface="+mn-lt"/>
                <a:ea typeface="+mn-ea"/>
                <a:cs typeface="+mn-cs"/>
              </a:rPr>
              <a:t>© 2010 </a:t>
            </a:r>
            <a:r>
              <a:rPr kumimoji="0" lang="en-US" sz="1400" b="0" i="0" u="none" strike="noStrike" kern="1200" cap="none" spc="0" normalizeH="0" baseline="0" noProof="0" dirty="0" err="1" smtClean="0">
                <a:ln>
                  <a:noFill/>
                </a:ln>
                <a:solidFill>
                  <a:srgbClr val="4D4E53"/>
                </a:solidFill>
                <a:effectLst/>
                <a:uLnTx/>
                <a:uFillTx/>
                <a:latin typeface="+mn-lt"/>
                <a:ea typeface="+mn-ea"/>
                <a:cs typeface="+mn-cs"/>
              </a:rPr>
              <a:t>Münchener</a:t>
            </a:r>
            <a:r>
              <a:rPr kumimoji="0" lang="en-US" sz="1400" b="0" i="0" u="none" strike="noStrike" kern="1200" cap="none" spc="0" normalizeH="0" baseline="0" noProof="0" dirty="0" smtClean="0">
                <a:ln>
                  <a:noFill/>
                </a:ln>
                <a:solidFill>
                  <a:srgbClr val="4D4E53"/>
                </a:solidFill>
                <a:effectLst/>
                <a:uLnTx/>
                <a:uFillTx/>
                <a:latin typeface="+mn-lt"/>
                <a:ea typeface="+mn-ea"/>
                <a:cs typeface="+mn-cs"/>
              </a:rPr>
              <a:t> Rückversicherungs-</a:t>
            </a:r>
            <a:r>
              <a:rPr kumimoji="0" lang="en-US" sz="1400" b="0" i="0" u="none" strike="noStrike" kern="1200" cap="none" spc="0" normalizeH="0" baseline="0" noProof="0" dirty="0" err="1" smtClean="0">
                <a:ln>
                  <a:noFill/>
                </a:ln>
                <a:solidFill>
                  <a:srgbClr val="4D4E53"/>
                </a:solidFill>
                <a:effectLst/>
                <a:uLnTx/>
                <a:uFillTx/>
                <a:latin typeface="+mn-lt"/>
                <a:ea typeface="+mn-ea"/>
                <a:cs typeface="+mn-cs"/>
              </a:rPr>
              <a:t>Gesellschaft</a:t>
            </a:r>
            <a:r>
              <a:rPr kumimoji="0" lang="en-US" sz="1400" b="0" i="0" u="none" strike="noStrike" kern="1200" cap="none" spc="0" normalizeH="0" baseline="0" noProof="0" dirty="0" smtClean="0">
                <a:ln>
                  <a:noFill/>
                </a:ln>
                <a:solidFill>
                  <a:srgbClr val="4D4E53"/>
                </a:solidFill>
                <a:effectLst/>
                <a:uLnTx/>
                <a:uFillTx/>
                <a:latin typeface="+mn-lt"/>
                <a:ea typeface="+mn-ea"/>
                <a:cs typeface="+mn-cs"/>
              </a:rPr>
              <a:t> </a:t>
            </a:r>
          </a:p>
          <a:p>
            <a:pPr marL="276225" marR="0" lvl="0" indent="-276225" algn="l" defTabSz="914400" rtl="0" eaLnBrk="1" fontAlgn="auto" latinLnBrk="0" hangingPunct="1">
              <a:lnSpc>
                <a:spcPct val="100000"/>
              </a:lnSpc>
              <a:spcBef>
                <a:spcPts val="40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srgbClr val="4D4E53"/>
                </a:solidFill>
                <a:effectLst/>
                <a:uLnTx/>
                <a:uFillTx/>
                <a:latin typeface="+mn-lt"/>
                <a:ea typeface="+mn-ea"/>
                <a:cs typeface="+mn-cs"/>
              </a:rPr>
              <a:t>© 2010 Munich Reinsurance Company</a:t>
            </a:r>
          </a:p>
        </p:txBody>
      </p:sp>
      <p:sp>
        <p:nvSpPr>
          <p:cNvPr id="12" name="Rectangle 11"/>
          <p:cNvSpPr/>
          <p:nvPr userDrawn="1"/>
        </p:nvSpPr>
        <p:spPr>
          <a:xfrm>
            <a:off x="287338" y="1476000"/>
            <a:ext cx="1136530" cy="215444"/>
          </a:xfrm>
          <a:prstGeom prst="rect">
            <a:avLst/>
          </a:prstGeom>
        </p:spPr>
        <p:txBody>
          <a:bodyPr wrap="none" lIns="0" tIns="0" rIns="0" bIns="0">
            <a:spAutoFit/>
          </a:bodyPr>
          <a:lstStyle/>
          <a:p>
            <a:pPr marL="276225" marR="0" lvl="0" indent="-276225" algn="l" defTabSz="914400" rtl="0" eaLnBrk="1" fontAlgn="auto" latinLnBrk="0" hangingPunct="1">
              <a:lnSpc>
                <a:spcPct val="100000"/>
              </a:lnSpc>
              <a:spcBef>
                <a:spcPts val="400"/>
              </a:spcBef>
              <a:spcAft>
                <a:spcPts val="0"/>
              </a:spcAft>
              <a:buClrTx/>
              <a:buSzTx/>
              <a:buFont typeface="Wingdings" pitchFamily="2" charset="2"/>
              <a:buNone/>
              <a:tabLst/>
              <a:defRPr/>
            </a:pPr>
            <a:r>
              <a:rPr kumimoji="0" lang="en-GB" sz="1400" b="0" i="0" u="none" strike="noStrike" kern="1200" cap="none" spc="0" normalizeH="0" baseline="0" noProof="0" dirty="0" smtClean="0">
                <a:ln>
                  <a:noFill/>
                </a:ln>
                <a:solidFill>
                  <a:srgbClr val="00589A"/>
                </a:solidFill>
                <a:effectLst/>
                <a:uLnTx/>
                <a:uFillTx/>
                <a:latin typeface="+mn-lt"/>
                <a:ea typeface="+mn-ea"/>
                <a:cs typeface="+mn-cs"/>
              </a:rPr>
              <a:t>Risk Solutions</a:t>
            </a:r>
          </a:p>
        </p:txBody>
      </p:sp>
      <p:sp>
        <p:nvSpPr>
          <p:cNvPr id="10" name="TextBox 9"/>
          <p:cNvSpPr txBox="1"/>
          <p:nvPr userDrawn="1"/>
        </p:nvSpPr>
        <p:spPr>
          <a:xfrm>
            <a:off x="288000" y="306000"/>
            <a:ext cx="6840000" cy="720000"/>
          </a:xfrm>
          <a:prstGeom prst="rect">
            <a:avLst/>
          </a:prstGeom>
          <a:noFill/>
          <a:effectLst/>
        </p:spPr>
        <p:txBody>
          <a:bodyPr wrap="square" lIns="0" tIns="0" rIns="0" bIns="0" rtlCol="0">
            <a:spAutoFit/>
          </a:bodyPr>
          <a:lstStyle/>
          <a:p>
            <a:pPr algn="l" defTabSz="914400" rtl="0" eaLnBrk="1" latinLnBrk="0" hangingPunct="1">
              <a:spcBef>
                <a:spcPct val="0"/>
              </a:spcBef>
              <a:buNone/>
            </a:pPr>
            <a:r>
              <a:rPr lang="en-US" sz="2200" kern="1200" noProof="0" dirty="0" smtClean="0">
                <a:solidFill>
                  <a:schemeClr val="tx2"/>
                </a:solidFill>
                <a:latin typeface="+mj-lt"/>
                <a:ea typeface="+mj-ea"/>
                <a:cs typeface="+mj-cs"/>
              </a:rPr>
              <a:t>Imprint Risk Solutions</a:t>
            </a:r>
          </a:p>
        </p:txBody>
      </p:sp>
      <p:sp>
        <p:nvSpPr>
          <p:cNvPr id="11" name="Date Placeholder 10"/>
          <p:cNvSpPr>
            <a:spLocks noGrp="1"/>
          </p:cNvSpPr>
          <p:nvPr>
            <p:ph type="dt" sz="half" idx="14"/>
          </p:nvPr>
        </p:nvSpPr>
        <p:spPr/>
        <p:txBody>
          <a:bodyPr/>
          <a:lstStyle/>
          <a:p>
            <a:fld id="{95B6361C-FC08-4A47-BE0F-80BA6F68A9B6}" type="datetime1">
              <a:rPr lang="en-US" noProof="0" smtClean="0"/>
              <a:pPr/>
              <a:t>5/22/14</a:t>
            </a:fld>
            <a:endParaRPr lang="en-US" noProof="0"/>
          </a:p>
        </p:txBody>
      </p:sp>
      <p:sp>
        <p:nvSpPr>
          <p:cNvPr id="14" name="Slide Number Placeholder 13"/>
          <p:cNvSpPr>
            <a:spLocks noGrp="1"/>
          </p:cNvSpPr>
          <p:nvPr>
            <p:ph type="sldNum" sz="quarter" idx="15"/>
          </p:nvPr>
        </p:nvSpPr>
        <p:spPr/>
        <p:txBody>
          <a:bodyPr/>
          <a:lstStyle/>
          <a:p>
            <a:fld id="{D94909C6-CC71-4962-A18E-AF0515723D95}" type="slidenum">
              <a:rPr lang="en-US" noProof="0" smtClean="0"/>
              <a:pPr/>
              <a:t>‹#›</a:t>
            </a:fld>
            <a:endParaRPr lang="en-US" noProof="0"/>
          </a:p>
        </p:txBody>
      </p:sp>
      <p:sp>
        <p:nvSpPr>
          <p:cNvPr id="15" name="Footer Placeholder 14"/>
          <p:cNvSpPr>
            <a:spLocks noGrp="1"/>
          </p:cNvSpPr>
          <p:nvPr>
            <p:ph type="ftr" sz="quarter" idx="16"/>
          </p:nvPr>
        </p:nvSpPr>
        <p:spPr/>
        <p:txBody>
          <a:bodyPr/>
          <a:lstStyle/>
          <a:p>
            <a:r>
              <a:rPr lang="en-US" noProof="0" dirty="0" smtClean="0"/>
              <a:t>Title of presentation and name of speaker</a:t>
            </a:r>
            <a:endParaRPr lang="en-US" noProof="0" dirty="0"/>
          </a:p>
        </p:txBody>
      </p:sp>
      <p:sp>
        <p:nvSpPr>
          <p:cNvPr id="9" name="Text Placeholder 16"/>
          <p:cNvSpPr>
            <a:spLocks noGrp="1"/>
          </p:cNvSpPr>
          <p:nvPr>
            <p:ph type="body" sz="quarter" idx="17" hasCustomPrompt="1"/>
          </p:nvPr>
        </p:nvSpPr>
        <p:spPr>
          <a:xfrm>
            <a:off x="288000" y="1872000"/>
            <a:ext cx="8568000" cy="1692000"/>
          </a:xfrm>
        </p:spPr>
        <p:txBody>
          <a:bodyPr/>
          <a:lstStyle>
            <a:lvl1pPr marL="0" indent="0">
              <a:lnSpc>
                <a:spcPct val="100000"/>
              </a:lnSpc>
              <a:spcBef>
                <a:spcPts val="400"/>
              </a:spcBef>
              <a:buNone/>
              <a:defRPr sz="1400" baseline="0"/>
            </a:lvl1pPr>
            <a:lvl2pPr indent="0">
              <a:lnSpc>
                <a:spcPct val="100000"/>
              </a:lnSpc>
              <a:spcBef>
                <a:spcPts val="400"/>
              </a:spcBef>
              <a:defRPr/>
            </a:lvl2pPr>
            <a:lvl3pPr indent="0">
              <a:lnSpc>
                <a:spcPct val="100000"/>
              </a:lnSpc>
              <a:spcBef>
                <a:spcPts val="400"/>
              </a:spcBef>
              <a:defRPr/>
            </a:lvl3pPr>
            <a:lvl4pPr indent="0">
              <a:lnSpc>
                <a:spcPct val="100000"/>
              </a:lnSpc>
              <a:spcBef>
                <a:spcPts val="400"/>
              </a:spcBef>
              <a:defRPr/>
            </a:lvl4pPr>
            <a:lvl5pPr indent="0">
              <a:lnSpc>
                <a:spcPct val="100000"/>
              </a:lnSpc>
              <a:spcBef>
                <a:spcPts val="400"/>
              </a:spcBef>
              <a:defRPr/>
            </a:lvl5pPr>
          </a:lstStyle>
          <a:p>
            <a:pPr lvl="0"/>
            <a:r>
              <a:rPr lang="en-US" noProof="0" dirty="0" smtClean="0"/>
              <a:t>Please add here your Legal Entity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Date Placeholder 9"/>
          <p:cNvSpPr>
            <a:spLocks noGrp="1"/>
          </p:cNvSpPr>
          <p:nvPr>
            <p:ph type="dt" sz="half" idx="10"/>
          </p:nvPr>
        </p:nvSpPr>
        <p:spPr/>
        <p:txBody>
          <a:bodyPr/>
          <a:lstStyle/>
          <a:p>
            <a:fld id="{FBCCAC46-BA70-4B08-B09B-0FD420D86C44}" type="datetime1">
              <a:rPr lang="en-US" noProof="0" smtClean="0"/>
              <a:pPr/>
              <a:t>5/22/14</a:t>
            </a:fld>
            <a:endParaRPr lang="en-US" noProof="0"/>
          </a:p>
        </p:txBody>
      </p:sp>
      <p:sp>
        <p:nvSpPr>
          <p:cNvPr id="11" name="Slide Number Placeholder 10"/>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12" name="Footer Placeholder 11"/>
          <p:cNvSpPr>
            <a:spLocks noGrp="1"/>
          </p:cNvSpPr>
          <p:nvPr>
            <p:ph type="ftr" sz="quarter" idx="12"/>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marL="0" indent="0">
              <a:buFontTx/>
              <a:buNone/>
              <a:defRPr/>
            </a:lvl1pPr>
          </a:lstStyle>
          <a:p>
            <a:pPr lvl="0"/>
            <a:r>
              <a:rPr lang="en-US" noProof="0" smtClean="0"/>
              <a:t>Click to edit Master text styles</a:t>
            </a:r>
          </a:p>
        </p:txBody>
      </p:sp>
      <p:sp>
        <p:nvSpPr>
          <p:cNvPr id="10" name="Date Placeholder 9"/>
          <p:cNvSpPr>
            <a:spLocks noGrp="1"/>
          </p:cNvSpPr>
          <p:nvPr>
            <p:ph type="dt" sz="half" idx="10"/>
          </p:nvPr>
        </p:nvSpPr>
        <p:spPr/>
        <p:txBody>
          <a:bodyPr/>
          <a:lstStyle/>
          <a:p>
            <a:fld id="{9823C7C6-AD64-4763-8A0E-964FA171B55D}" type="datetime1">
              <a:rPr lang="en-US" noProof="0" smtClean="0"/>
              <a:pPr/>
              <a:t>5/22/14</a:t>
            </a:fld>
            <a:endParaRPr lang="en-US" noProof="0" dirty="0"/>
          </a:p>
        </p:txBody>
      </p:sp>
      <p:sp>
        <p:nvSpPr>
          <p:cNvPr id="11" name="Slide Number Placeholder 10"/>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12" name="Footer Placeholder 11"/>
          <p:cNvSpPr>
            <a:spLocks noGrp="1"/>
          </p:cNvSpPr>
          <p:nvPr>
            <p:ph type="ftr" sz="quarter" idx="12"/>
          </p:nvPr>
        </p:nvSpPr>
        <p:spPr/>
        <p:txBody>
          <a:bodyPr/>
          <a:lstStyle/>
          <a:p>
            <a:r>
              <a:rPr lang="en-US" noProof="0" dirty="0" smtClean="0"/>
              <a:t>Title of presentation and name of speaker</a:t>
            </a:r>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8" name="Text Placeholder 7"/>
          <p:cNvSpPr>
            <a:spLocks noGrp="1"/>
          </p:cNvSpPr>
          <p:nvPr>
            <p:ph type="body" sz="quarter" idx="13"/>
          </p:nvPr>
        </p:nvSpPr>
        <p:spPr>
          <a:xfrm>
            <a:off x="287340" y="1512000"/>
            <a:ext cx="8569325" cy="396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
        <p:nvSpPr>
          <p:cNvPr id="10" name="Chart Placeholder 9"/>
          <p:cNvSpPr>
            <a:spLocks noGrp="1"/>
          </p:cNvSpPr>
          <p:nvPr>
            <p:ph type="chart" sz="quarter" idx="14"/>
          </p:nvPr>
        </p:nvSpPr>
        <p:spPr>
          <a:xfrm>
            <a:off x="287340" y="2013450"/>
            <a:ext cx="8569325" cy="4284000"/>
          </a:xfrm>
          <a:solidFill>
            <a:schemeClr val="bg1"/>
          </a:solidFill>
          <a:effectLst>
            <a:outerShdw blurRad="50800" dist="38100" dir="2700000" algn="tl" rotWithShape="0">
              <a:prstClr val="black">
                <a:alpha val="40000"/>
              </a:prstClr>
            </a:outerShdw>
          </a:effectLst>
        </p:spPr>
        <p:txBody>
          <a:bodyPr/>
          <a:lstStyle>
            <a:lvl1pPr>
              <a:buFontTx/>
              <a:buNone/>
              <a:defRPr sz="1400" b="0"/>
            </a:lvl1pPr>
          </a:lstStyle>
          <a:p>
            <a:r>
              <a:rPr lang="en-US" noProof="0" smtClean="0"/>
              <a:t>Click icon to add chart</a:t>
            </a:r>
            <a:endParaRPr lang="en-GB" noProof="0"/>
          </a:p>
        </p:txBody>
      </p:sp>
      <p:sp>
        <p:nvSpPr>
          <p:cNvPr id="9" name="Date Placeholder 8"/>
          <p:cNvSpPr>
            <a:spLocks noGrp="1"/>
          </p:cNvSpPr>
          <p:nvPr>
            <p:ph type="dt" sz="half" idx="15"/>
          </p:nvPr>
        </p:nvSpPr>
        <p:spPr/>
        <p:txBody>
          <a:bodyPr/>
          <a:lstStyle/>
          <a:p>
            <a:fld id="{5E222C97-A299-4133-99AD-2A36DBE67EA7}" type="datetime1">
              <a:rPr lang="en-US" noProof="0" smtClean="0"/>
              <a:pPr/>
              <a:t>5/22/14</a:t>
            </a:fld>
            <a:endParaRPr lang="en-US" noProof="0"/>
          </a:p>
        </p:txBody>
      </p:sp>
      <p:sp>
        <p:nvSpPr>
          <p:cNvPr id="11" name="Slide Number Placeholder 10"/>
          <p:cNvSpPr>
            <a:spLocks noGrp="1"/>
          </p:cNvSpPr>
          <p:nvPr>
            <p:ph type="sldNum" sz="quarter" idx="16"/>
          </p:nvPr>
        </p:nvSpPr>
        <p:spPr/>
        <p:txBody>
          <a:bodyPr/>
          <a:lstStyle/>
          <a:p>
            <a:fld id="{D94909C6-CC71-4962-A18E-AF0515723D95}" type="slidenum">
              <a:rPr lang="en-US" noProof="0" smtClean="0"/>
              <a:pPr/>
              <a:t>‹#›</a:t>
            </a:fld>
            <a:endParaRPr lang="en-US" noProof="0"/>
          </a:p>
        </p:txBody>
      </p:sp>
      <p:sp>
        <p:nvSpPr>
          <p:cNvPr id="12" name="Footer Placeholder 11"/>
          <p:cNvSpPr>
            <a:spLocks noGrp="1"/>
          </p:cNvSpPr>
          <p:nvPr>
            <p:ph type="ftr" sz="quarter" idx="17"/>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Table Placeholder 6"/>
          <p:cNvSpPr>
            <a:spLocks noGrp="1"/>
          </p:cNvSpPr>
          <p:nvPr>
            <p:ph type="tbl" sz="quarter" idx="13"/>
          </p:nvPr>
        </p:nvSpPr>
        <p:spPr>
          <a:xfrm>
            <a:off x="287340" y="1520825"/>
            <a:ext cx="8569325" cy="4766400"/>
          </a:xfrm>
          <a:effectLst>
            <a:outerShdw blurRad="50800" dist="38100" dir="2700000" algn="tl" rotWithShape="0">
              <a:prstClr val="black">
                <a:alpha val="40000"/>
              </a:prstClr>
            </a:outerShdw>
          </a:effectLst>
        </p:spPr>
        <p:txBody>
          <a:bodyPr/>
          <a:lstStyle>
            <a:lvl1pPr>
              <a:buFontTx/>
              <a:buNone/>
              <a:defRPr sz="1600"/>
            </a:lvl1pPr>
          </a:lstStyle>
          <a:p>
            <a:r>
              <a:rPr lang="en-US" noProof="0" smtClean="0"/>
              <a:t>Click icon to add table</a:t>
            </a:r>
            <a:endParaRPr lang="en-US" noProof="0"/>
          </a:p>
        </p:txBody>
      </p:sp>
      <p:sp>
        <p:nvSpPr>
          <p:cNvPr id="8" name="Date Placeholder 7"/>
          <p:cNvSpPr>
            <a:spLocks noGrp="1"/>
          </p:cNvSpPr>
          <p:nvPr>
            <p:ph type="dt" sz="half" idx="14"/>
          </p:nvPr>
        </p:nvSpPr>
        <p:spPr/>
        <p:txBody>
          <a:bodyPr/>
          <a:lstStyle/>
          <a:p>
            <a:fld id="{56495AD5-3519-4014-B0D4-4812BBE71B68}" type="datetime1">
              <a:rPr lang="en-US" noProof="0" smtClean="0"/>
              <a:pPr/>
              <a:t>5/22/14</a:t>
            </a:fld>
            <a:endParaRPr lang="en-US" noProof="0"/>
          </a:p>
        </p:txBody>
      </p:sp>
      <p:sp>
        <p:nvSpPr>
          <p:cNvPr id="9" name="Slide Number Placeholder 8"/>
          <p:cNvSpPr>
            <a:spLocks noGrp="1"/>
          </p:cNvSpPr>
          <p:nvPr>
            <p:ph type="sldNum" sz="quarter" idx="15"/>
          </p:nvPr>
        </p:nvSpPr>
        <p:spPr/>
        <p:txBody>
          <a:bodyPr/>
          <a:lstStyle/>
          <a:p>
            <a:fld id="{D94909C6-CC71-4962-A18E-AF0515723D95}" type="slidenum">
              <a:rPr lang="en-US" noProof="0" smtClean="0"/>
              <a:pPr/>
              <a:t>‹#›</a:t>
            </a:fld>
            <a:endParaRPr lang="en-US" noProof="0"/>
          </a:p>
        </p:txBody>
      </p:sp>
      <p:sp>
        <p:nvSpPr>
          <p:cNvPr id="10" name="Footer Placeholder 9"/>
          <p:cNvSpPr>
            <a:spLocks noGrp="1"/>
          </p:cNvSpPr>
          <p:nvPr>
            <p:ph type="ftr" sz="quarter" idx="16"/>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7340" y="2112699"/>
            <a:ext cx="4104000" cy="41760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Content Placeholder 5"/>
          <p:cNvSpPr>
            <a:spLocks noGrp="1"/>
          </p:cNvSpPr>
          <p:nvPr>
            <p:ph sz="quarter" idx="4"/>
          </p:nvPr>
        </p:nvSpPr>
        <p:spPr>
          <a:xfrm>
            <a:off x="4741200" y="2112699"/>
            <a:ext cx="4104000" cy="41760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itle 9"/>
          <p:cNvSpPr>
            <a:spLocks noGrp="1"/>
          </p:cNvSpPr>
          <p:nvPr>
            <p:ph type="title"/>
          </p:nvPr>
        </p:nvSpPr>
        <p:spPr/>
        <p:txBody>
          <a:bodyPr/>
          <a:lstStyle/>
          <a:p>
            <a:r>
              <a:rPr lang="en-US" noProof="0" smtClean="0"/>
              <a:t>Click to edit Master title style</a:t>
            </a:r>
            <a:endParaRPr lang="en-US" noProof="0"/>
          </a:p>
        </p:txBody>
      </p:sp>
      <p:sp>
        <p:nvSpPr>
          <p:cNvPr id="11" name="Text Placeholder 7"/>
          <p:cNvSpPr>
            <a:spLocks noGrp="1"/>
          </p:cNvSpPr>
          <p:nvPr>
            <p:ph type="body" sz="quarter" idx="13"/>
          </p:nvPr>
        </p:nvSpPr>
        <p:spPr>
          <a:xfrm>
            <a:off x="287340" y="1512000"/>
            <a:ext cx="4104000" cy="540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
        <p:nvSpPr>
          <p:cNvPr id="12" name="Text Placeholder 7"/>
          <p:cNvSpPr>
            <a:spLocks noGrp="1"/>
          </p:cNvSpPr>
          <p:nvPr>
            <p:ph type="body" sz="quarter" idx="14"/>
          </p:nvPr>
        </p:nvSpPr>
        <p:spPr>
          <a:xfrm>
            <a:off x="4741200" y="1512000"/>
            <a:ext cx="4104000" cy="540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en-US" noProof="0" smtClean="0"/>
              <a:t>Click to edit Master text styles</a:t>
            </a:r>
          </a:p>
        </p:txBody>
      </p:sp>
      <p:sp>
        <p:nvSpPr>
          <p:cNvPr id="13" name="Date Placeholder 12"/>
          <p:cNvSpPr>
            <a:spLocks noGrp="1"/>
          </p:cNvSpPr>
          <p:nvPr>
            <p:ph type="dt" sz="half" idx="15"/>
          </p:nvPr>
        </p:nvSpPr>
        <p:spPr/>
        <p:txBody>
          <a:bodyPr/>
          <a:lstStyle/>
          <a:p>
            <a:fld id="{B4C55324-2E66-41DE-9D99-F446DC5BE957}" type="datetime1">
              <a:rPr lang="en-US" noProof="0" smtClean="0"/>
              <a:pPr/>
              <a:t>5/22/14</a:t>
            </a:fld>
            <a:endParaRPr lang="en-US" noProof="0"/>
          </a:p>
        </p:txBody>
      </p:sp>
      <p:sp>
        <p:nvSpPr>
          <p:cNvPr id="14" name="Slide Number Placeholder 13"/>
          <p:cNvSpPr>
            <a:spLocks noGrp="1"/>
          </p:cNvSpPr>
          <p:nvPr>
            <p:ph type="sldNum" sz="quarter" idx="16"/>
          </p:nvPr>
        </p:nvSpPr>
        <p:spPr/>
        <p:txBody>
          <a:bodyPr/>
          <a:lstStyle/>
          <a:p>
            <a:fld id="{D94909C6-CC71-4962-A18E-AF0515723D95}" type="slidenum">
              <a:rPr lang="en-US" noProof="0" smtClean="0"/>
              <a:pPr/>
              <a:t>‹#›</a:t>
            </a:fld>
            <a:endParaRPr lang="en-US" noProof="0"/>
          </a:p>
        </p:txBody>
      </p:sp>
      <p:sp>
        <p:nvSpPr>
          <p:cNvPr id="15" name="Footer Placeholder 14"/>
          <p:cNvSpPr>
            <a:spLocks noGrp="1"/>
          </p:cNvSpPr>
          <p:nvPr>
            <p:ph type="ftr" sz="quarter" idx="17"/>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Picture Placeholder 6"/>
          <p:cNvSpPr>
            <a:spLocks noGrp="1"/>
          </p:cNvSpPr>
          <p:nvPr>
            <p:ph type="pic" sz="quarter" idx="13"/>
          </p:nvPr>
        </p:nvSpPr>
        <p:spPr>
          <a:xfrm>
            <a:off x="287337" y="1512000"/>
            <a:ext cx="2682000" cy="3024000"/>
          </a:xfrm>
        </p:spPr>
        <p:txBody>
          <a:bodyPr/>
          <a:lstStyle>
            <a:lvl1pPr>
              <a:buFontTx/>
              <a:buNone/>
              <a:defRPr sz="1400"/>
            </a:lvl1pPr>
          </a:lstStyle>
          <a:p>
            <a:r>
              <a:rPr lang="en-US" noProof="0" smtClean="0"/>
              <a:t>Click icon to add picture</a:t>
            </a:r>
            <a:endParaRPr lang="en-US" noProof="0"/>
          </a:p>
        </p:txBody>
      </p:sp>
      <p:sp>
        <p:nvSpPr>
          <p:cNvPr id="9" name="Text Placeholder 8"/>
          <p:cNvSpPr>
            <a:spLocks noGrp="1"/>
          </p:cNvSpPr>
          <p:nvPr>
            <p:ph type="body" sz="quarter" idx="14"/>
          </p:nvPr>
        </p:nvSpPr>
        <p:spPr>
          <a:xfrm>
            <a:off x="287337" y="4647433"/>
            <a:ext cx="2682000" cy="1638000"/>
          </a:xfrm>
          <a:solidFill>
            <a:schemeClr val="accent4">
              <a:lumMod val="60000"/>
              <a:lumOff val="40000"/>
            </a:schemeClr>
          </a:solidFill>
          <a:effectLst>
            <a:outerShdw blurRad="50800" dist="38100" dir="2700000" algn="tl" rotWithShape="0">
              <a:prstClr val="black">
                <a:alpha val="40000"/>
              </a:prstClr>
            </a:outerShdw>
          </a:effectLst>
        </p:spPr>
        <p:txBody>
          <a:bodyPr lIns="144000" tIns="108000" rIns="108000" bIns="36000"/>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0" name="Picture Placeholder 6"/>
          <p:cNvSpPr>
            <a:spLocks noGrp="1"/>
          </p:cNvSpPr>
          <p:nvPr>
            <p:ph type="pic" sz="quarter" idx="15"/>
          </p:nvPr>
        </p:nvSpPr>
        <p:spPr>
          <a:xfrm>
            <a:off x="3221668" y="1512000"/>
            <a:ext cx="2682000" cy="3024000"/>
          </a:xfrm>
        </p:spPr>
        <p:txBody>
          <a:bodyPr/>
          <a:lstStyle>
            <a:lvl1pPr>
              <a:buFontTx/>
              <a:buNone/>
              <a:defRPr sz="1400"/>
            </a:lvl1pPr>
          </a:lstStyle>
          <a:p>
            <a:r>
              <a:rPr lang="en-US" noProof="0" smtClean="0"/>
              <a:t>Click icon to add picture</a:t>
            </a:r>
            <a:endParaRPr lang="en-US" noProof="0" dirty="0"/>
          </a:p>
        </p:txBody>
      </p:sp>
      <p:sp>
        <p:nvSpPr>
          <p:cNvPr id="11" name="Text Placeholder 8"/>
          <p:cNvSpPr>
            <a:spLocks noGrp="1"/>
          </p:cNvSpPr>
          <p:nvPr>
            <p:ph type="body" sz="quarter" idx="16"/>
          </p:nvPr>
        </p:nvSpPr>
        <p:spPr>
          <a:xfrm>
            <a:off x="3221668" y="4647433"/>
            <a:ext cx="2682000" cy="1638000"/>
          </a:xfrm>
          <a:solidFill>
            <a:schemeClr val="accent4">
              <a:lumMod val="60000"/>
              <a:lumOff val="40000"/>
            </a:schemeClr>
          </a:solidFill>
          <a:effectLst>
            <a:outerShdw blurRad="50800" dist="38100" dir="2700000" algn="tl" rotWithShape="0">
              <a:prstClr val="black">
                <a:alpha val="40000"/>
              </a:prstClr>
            </a:outerShdw>
          </a:effectLst>
        </p:spPr>
        <p:txBody>
          <a:bodyPr lIns="144000" tIns="108000" rIns="108000" bIns="36000"/>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Picture Placeholder 6"/>
          <p:cNvSpPr>
            <a:spLocks noGrp="1"/>
          </p:cNvSpPr>
          <p:nvPr>
            <p:ph type="pic" sz="quarter" idx="17"/>
          </p:nvPr>
        </p:nvSpPr>
        <p:spPr>
          <a:xfrm>
            <a:off x="6156000" y="1512000"/>
            <a:ext cx="2682000" cy="3024000"/>
          </a:xfrm>
        </p:spPr>
        <p:txBody>
          <a:bodyPr/>
          <a:lstStyle>
            <a:lvl1pPr>
              <a:buFontTx/>
              <a:buNone/>
              <a:defRPr sz="1400"/>
            </a:lvl1pPr>
          </a:lstStyle>
          <a:p>
            <a:r>
              <a:rPr lang="en-US" noProof="0" smtClean="0"/>
              <a:t>Click icon to add picture</a:t>
            </a:r>
            <a:endParaRPr lang="en-US" noProof="0"/>
          </a:p>
        </p:txBody>
      </p:sp>
      <p:sp>
        <p:nvSpPr>
          <p:cNvPr id="13" name="Text Placeholder 8"/>
          <p:cNvSpPr>
            <a:spLocks noGrp="1"/>
          </p:cNvSpPr>
          <p:nvPr>
            <p:ph type="body" sz="quarter" idx="18"/>
          </p:nvPr>
        </p:nvSpPr>
        <p:spPr>
          <a:xfrm>
            <a:off x="6156000" y="4647433"/>
            <a:ext cx="2682000" cy="1638000"/>
          </a:xfrm>
          <a:solidFill>
            <a:schemeClr val="accent4">
              <a:lumMod val="60000"/>
              <a:lumOff val="40000"/>
            </a:schemeClr>
          </a:solidFill>
          <a:effectLst>
            <a:outerShdw blurRad="50800" dist="38100" dir="2700000" algn="tl" rotWithShape="0">
              <a:prstClr val="black">
                <a:alpha val="40000"/>
              </a:prstClr>
            </a:outerShdw>
          </a:effectLst>
        </p:spPr>
        <p:txBody>
          <a:bodyPr lIns="144000" tIns="108000" rIns="108000" bIns="36000"/>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4" name="Date Placeholder 13"/>
          <p:cNvSpPr>
            <a:spLocks noGrp="1"/>
          </p:cNvSpPr>
          <p:nvPr>
            <p:ph type="dt" sz="half" idx="19"/>
          </p:nvPr>
        </p:nvSpPr>
        <p:spPr/>
        <p:txBody>
          <a:bodyPr/>
          <a:lstStyle/>
          <a:p>
            <a:fld id="{38F391AB-34C3-4B56-8F8E-9319EE764F80}" type="datetime1">
              <a:rPr lang="en-US" noProof="0" smtClean="0"/>
              <a:pPr/>
              <a:t>5/22/14</a:t>
            </a:fld>
            <a:endParaRPr lang="en-US" noProof="0"/>
          </a:p>
        </p:txBody>
      </p:sp>
      <p:sp>
        <p:nvSpPr>
          <p:cNvPr id="15" name="Slide Number Placeholder 14"/>
          <p:cNvSpPr>
            <a:spLocks noGrp="1"/>
          </p:cNvSpPr>
          <p:nvPr>
            <p:ph type="sldNum" sz="quarter" idx="20"/>
          </p:nvPr>
        </p:nvSpPr>
        <p:spPr/>
        <p:txBody>
          <a:bodyPr/>
          <a:lstStyle/>
          <a:p>
            <a:fld id="{D94909C6-CC71-4962-A18E-AF0515723D95}" type="slidenum">
              <a:rPr lang="en-US" noProof="0" smtClean="0"/>
              <a:pPr/>
              <a:t>‹#›</a:t>
            </a:fld>
            <a:endParaRPr lang="en-US" noProof="0"/>
          </a:p>
        </p:txBody>
      </p:sp>
      <p:sp>
        <p:nvSpPr>
          <p:cNvPr id="16" name="Footer Placeholder 15"/>
          <p:cNvSpPr>
            <a:spLocks noGrp="1"/>
          </p:cNvSpPr>
          <p:nvPr>
            <p:ph type="ftr" sz="quarter" idx="21"/>
          </p:nvPr>
        </p:nvSpPr>
        <p:spPr/>
        <p:txBody>
          <a:bodyPr/>
          <a:lstStyle/>
          <a:p>
            <a:r>
              <a:rPr lang="en-US" noProof="0" smtClean="0"/>
              <a:t>Title of presentation and name of speaker</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pictur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6" name="Text Placeholder 8"/>
          <p:cNvSpPr>
            <a:spLocks noGrp="1"/>
          </p:cNvSpPr>
          <p:nvPr>
            <p:ph type="body" sz="quarter" idx="18"/>
          </p:nvPr>
        </p:nvSpPr>
        <p:spPr>
          <a:xfrm>
            <a:off x="6156000" y="1512000"/>
            <a:ext cx="2682000" cy="4770000"/>
          </a:xfrm>
          <a:solidFill>
            <a:schemeClr val="accent4">
              <a:lumMod val="60000"/>
              <a:lumOff val="40000"/>
            </a:schemeClr>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Picture Placeholder 2"/>
          <p:cNvSpPr>
            <a:spLocks noGrp="1"/>
          </p:cNvSpPr>
          <p:nvPr>
            <p:ph type="pic" idx="1"/>
          </p:nvPr>
        </p:nvSpPr>
        <p:spPr>
          <a:xfrm>
            <a:off x="287339" y="1512000"/>
            <a:ext cx="5544000" cy="47700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a:p>
        </p:txBody>
      </p:sp>
      <p:sp>
        <p:nvSpPr>
          <p:cNvPr id="8" name="Date Placeholder 7"/>
          <p:cNvSpPr>
            <a:spLocks noGrp="1"/>
          </p:cNvSpPr>
          <p:nvPr>
            <p:ph type="dt" sz="half" idx="19"/>
          </p:nvPr>
        </p:nvSpPr>
        <p:spPr/>
        <p:txBody>
          <a:bodyPr/>
          <a:lstStyle/>
          <a:p>
            <a:fld id="{90F2CA57-0A59-4C35-9821-08BA3EF8DEE1}" type="datetime1">
              <a:rPr lang="en-US" noProof="0" smtClean="0"/>
              <a:pPr/>
              <a:t>5/22/14</a:t>
            </a:fld>
            <a:endParaRPr lang="en-US" noProof="0"/>
          </a:p>
        </p:txBody>
      </p:sp>
      <p:sp>
        <p:nvSpPr>
          <p:cNvPr id="9" name="Slide Number Placeholder 8"/>
          <p:cNvSpPr>
            <a:spLocks noGrp="1"/>
          </p:cNvSpPr>
          <p:nvPr>
            <p:ph type="sldNum" sz="quarter" idx="20"/>
          </p:nvPr>
        </p:nvSpPr>
        <p:spPr/>
        <p:txBody>
          <a:bodyPr/>
          <a:lstStyle/>
          <a:p>
            <a:fld id="{D94909C6-CC71-4962-A18E-AF0515723D95}" type="slidenum">
              <a:rPr lang="en-US" noProof="0" smtClean="0"/>
              <a:pPr/>
              <a:t>‹#›</a:t>
            </a:fld>
            <a:endParaRPr lang="en-US" noProof="0"/>
          </a:p>
        </p:txBody>
      </p:sp>
      <p:sp>
        <p:nvSpPr>
          <p:cNvPr id="10" name="Footer Placeholder 9"/>
          <p:cNvSpPr>
            <a:spLocks noGrp="1"/>
          </p:cNvSpPr>
          <p:nvPr>
            <p:ph type="ftr" sz="quarter" idx="21"/>
          </p:nvPr>
        </p:nvSpPr>
        <p:spPr/>
        <p:txBody>
          <a:bodyPr/>
          <a:lstStyle/>
          <a:p>
            <a:r>
              <a:rPr lang="en-US" noProof="0" smtClean="0"/>
              <a:t>Title of presentation and name of speaker</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wmf"/><Relationship Id="rId19"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B04B0E78-229F-4E5B-BBFA-8CB9B24CEA6E}" type="datetime1">
              <a:rPr lang="en-US" noProof="0" smtClean="0"/>
              <a:pPr/>
              <a:t>5/22/14</a:t>
            </a:fld>
            <a:endParaRPr lang="en-US" noProof="0" dirty="0"/>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r>
              <a:rPr lang="en-US" noProof="0" dirty="0" smtClean="0"/>
              <a:t>Title of presentation and name of speaker</a:t>
            </a:r>
            <a:endParaRPr lang="en-US" noProof="0" dirty="0"/>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D94909C6-CC71-4962-A18E-AF0515723D95}" type="slidenum">
              <a:rPr lang="en-US" noProof="0" smtClean="0"/>
              <a:pPr/>
              <a:t>‹#›</a:t>
            </a:fld>
            <a:endParaRPr lang="en-US" noProof="0" dirty="0"/>
          </a:p>
        </p:txBody>
      </p:sp>
      <p:pic>
        <p:nvPicPr>
          <p:cNvPr id="8" name="Picture 2" descr="V:\G-Com\G-Com1.4\Jobs\Powerpoint\04_PPT_Vorlagen_und_Master\37_Neue Marke\Bilder und Linien\Bild_blau_2.wmf"/>
          <p:cNvPicPr>
            <a:picLocks noChangeArrowheads="1"/>
          </p:cNvPicPr>
          <p:nvPr/>
        </p:nvPicPr>
        <p:blipFill>
          <a:blip r:embed="rId18" cstate="print"/>
          <a:srcRect/>
          <a:stretch>
            <a:fillRect/>
          </a:stretch>
        </p:blipFill>
        <p:spPr bwMode="auto">
          <a:xfrm>
            <a:off x="275431" y="1096170"/>
            <a:ext cx="8586000" cy="97200"/>
          </a:xfrm>
          <a:prstGeom prst="rect">
            <a:avLst/>
          </a:prstGeom>
          <a:noFill/>
        </p:spPr>
      </p:pic>
      <p:pic>
        <p:nvPicPr>
          <p:cNvPr id="11" name="Picture 198" descr="Logo_MunichRE_SM_036mm_ZG1800mm_2%_CO"/>
          <p:cNvPicPr>
            <a:picLocks noChangeAspect="1" noChangeArrowheads="1"/>
          </p:cNvPicPr>
          <p:nvPr/>
        </p:nvPicPr>
        <p:blipFill>
          <a:blip r:embed="rId19" cstate="print"/>
          <a:srcRect/>
          <a:stretch>
            <a:fillRect/>
          </a:stretch>
        </p:blipFill>
        <p:spPr bwMode="auto">
          <a:xfrm>
            <a:off x="7563600" y="252000"/>
            <a:ext cx="1404000" cy="383052"/>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7" r:id="rId12"/>
    <p:sldLayoutId id="2147483684" r:id="rId13"/>
    <p:sldLayoutId id="2147483685" r:id="rId14"/>
    <p:sldLayoutId id="2147483686" r:id="rId15"/>
    <p:sldLayoutId id="2147483688" r:id="rId16"/>
  </p:sldLayoutIdLst>
  <p:hf hdr="0"/>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 Id="rId3"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435200"/>
            <a:ext cx="7564800" cy="864000"/>
          </a:xfrm>
        </p:spPr>
        <p:txBody>
          <a:bodyPr/>
          <a:lstStyle/>
          <a:p>
            <a:r>
              <a:rPr lang="en-US" sz="2400" dirty="0" smtClean="0"/>
              <a:t>Energy and Carbon Reduction  Plan</a:t>
            </a:r>
            <a:endParaRPr lang="en-US" sz="2400" dirty="0"/>
          </a:p>
        </p:txBody>
      </p:sp>
      <p:sp>
        <p:nvSpPr>
          <p:cNvPr id="3" name="Subtitle 2"/>
          <p:cNvSpPr>
            <a:spLocks noGrp="1"/>
          </p:cNvSpPr>
          <p:nvPr>
            <p:ph type="subTitle" idx="1"/>
          </p:nvPr>
        </p:nvSpPr>
        <p:spPr>
          <a:xfrm>
            <a:off x="304800" y="5715000"/>
            <a:ext cx="6318000" cy="838200"/>
          </a:xfrm>
        </p:spPr>
        <p:txBody>
          <a:bodyPr>
            <a:normAutofit/>
          </a:bodyPr>
          <a:lstStyle/>
          <a:p>
            <a:endParaRPr lang="en-US" dirty="0" smtClean="0"/>
          </a:p>
          <a:p>
            <a:r>
              <a:rPr lang="en-US" dirty="0" smtClean="0"/>
              <a:t>May 21, 2014</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TWO of the Program Improvements</a:t>
            </a:r>
            <a:endParaRPr lang="en-US" dirty="0"/>
          </a:p>
        </p:txBody>
      </p:sp>
      <p:sp>
        <p:nvSpPr>
          <p:cNvPr id="3" name="Content Placeholder 2"/>
          <p:cNvSpPr>
            <a:spLocks noGrp="1"/>
          </p:cNvSpPr>
          <p:nvPr>
            <p:ph idx="1"/>
          </p:nvPr>
        </p:nvSpPr>
        <p:spPr>
          <a:xfrm>
            <a:off x="304800" y="1295400"/>
            <a:ext cx="8568000" cy="4842000"/>
          </a:xfrm>
        </p:spPr>
        <p:txBody>
          <a:bodyPr/>
          <a:lstStyle/>
          <a:p>
            <a:pPr>
              <a:buNone/>
            </a:pPr>
            <a:r>
              <a:rPr lang="en-US" sz="1600" dirty="0" smtClean="0"/>
              <a:t>In August 2012, Munich Re completed the second phase of its Energy and Carbon Reduction  Plan.  The company completed construction on a 2.47 </a:t>
            </a:r>
            <a:r>
              <a:rPr lang="en-US" sz="1600" dirty="0" err="1" smtClean="0"/>
              <a:t>mW</a:t>
            </a:r>
            <a:r>
              <a:rPr lang="en-US" sz="1600" dirty="0" smtClean="0"/>
              <a:t> solar canopy system over the Plazas I and II parking lots, supplying the campus with:</a:t>
            </a:r>
          </a:p>
          <a:p>
            <a:pPr>
              <a:buFont typeface="Arial" pitchFamily="34" charset="0"/>
              <a:buChar char="•"/>
            </a:pPr>
            <a:r>
              <a:rPr lang="en-US" sz="1600" dirty="0" smtClean="0"/>
              <a:t> Approximately 3,122,077 kWh of zero carbon energy annually.</a:t>
            </a:r>
          </a:p>
          <a:p>
            <a:pPr>
              <a:buFont typeface="Arial" pitchFamily="34" charset="0"/>
              <a:buChar char="•"/>
            </a:pPr>
            <a:r>
              <a:rPr lang="en-US" sz="1600" dirty="0" smtClean="0"/>
              <a:t>Over 100,000 cubic feet of storm water recharge chambers installed below the parking lots to reduce the storm water runoff on campus.</a:t>
            </a:r>
          </a:p>
          <a:p>
            <a:pPr>
              <a:buFont typeface="Arial" pitchFamily="34" charset="0"/>
              <a:buChar char="•"/>
            </a:pPr>
            <a:r>
              <a:rPr lang="en-US" sz="1600" dirty="0" smtClean="0"/>
              <a:t>A significantly reduced Heat Island effect in the large parking lots on campus.</a:t>
            </a:r>
          </a:p>
          <a:p>
            <a:pPr>
              <a:buNone/>
            </a:pPr>
            <a:endParaRPr lang="en-US" dirty="0" smtClean="0"/>
          </a:p>
        </p:txBody>
      </p:sp>
      <p:pic>
        <p:nvPicPr>
          <p:cNvPr id="4" name="Picture 3" descr="IMG00048-20120328-1708.jpg"/>
          <p:cNvPicPr>
            <a:picLocks noChangeAspect="1"/>
          </p:cNvPicPr>
          <p:nvPr/>
        </p:nvPicPr>
        <p:blipFill>
          <a:blip r:embed="rId2" cstate="print"/>
          <a:srcRect t="18182"/>
          <a:stretch>
            <a:fillRect/>
          </a:stretch>
        </p:blipFill>
        <p:spPr>
          <a:xfrm>
            <a:off x="2362200" y="3962400"/>
            <a:ext cx="4419600" cy="27120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Re-evaluation</a:t>
            </a:r>
            <a:endParaRPr lang="en-US" dirty="0"/>
          </a:p>
        </p:txBody>
      </p:sp>
      <p:sp>
        <p:nvSpPr>
          <p:cNvPr id="3" name="Content Placeholder 2"/>
          <p:cNvSpPr>
            <a:spLocks noGrp="1"/>
          </p:cNvSpPr>
          <p:nvPr>
            <p:ph idx="1"/>
          </p:nvPr>
        </p:nvSpPr>
        <p:spPr>
          <a:xfrm>
            <a:off x="288000" y="1219200"/>
            <a:ext cx="4055400" cy="5062799"/>
          </a:xfrm>
        </p:spPr>
        <p:txBody>
          <a:bodyPr/>
          <a:lstStyle/>
          <a:p>
            <a:pPr>
              <a:buNone/>
            </a:pPr>
            <a:r>
              <a:rPr lang="en-US" sz="1600" dirty="0" smtClean="0"/>
              <a:t>The buildings initial benchmarks using the EPA Portfolio Manager had scores of:  23 (Plaza I), 15 (Plaza II), 01 (Plaza III), and 01 (Plaza IV).</a:t>
            </a:r>
          </a:p>
          <a:p>
            <a:pPr>
              <a:buNone/>
            </a:pPr>
            <a:r>
              <a:rPr lang="en-US" sz="1600" dirty="0" smtClean="0"/>
              <a:t>In 2013, the buildings were re-evaluated.  Scores improved dramatically to: 75 (Plaza I),  92 (Plaza II), 60 (Plaza III), and 46 (Plaza IV).   </a:t>
            </a:r>
          </a:p>
          <a:p>
            <a:pPr>
              <a:buNone/>
            </a:pPr>
            <a:r>
              <a:rPr lang="en-US" sz="1600" dirty="0" smtClean="0"/>
              <a:t>In addition, Plaza’s III and IV are undergoing further improvements to ensure the company achieves a campus wide “Energy Star” certification.</a:t>
            </a:r>
          </a:p>
        </p:txBody>
      </p:sp>
      <p:pic>
        <p:nvPicPr>
          <p:cNvPr id="4" name="Picture 3" descr="energy star.jpg"/>
          <p:cNvPicPr>
            <a:picLocks noChangeAspect="1"/>
          </p:cNvPicPr>
          <p:nvPr/>
        </p:nvPicPr>
        <p:blipFill>
          <a:blip r:embed="rId2" cstate="print"/>
          <a:stretch>
            <a:fillRect/>
          </a:stretch>
        </p:blipFill>
        <p:spPr>
          <a:xfrm>
            <a:off x="1676400" y="5181600"/>
            <a:ext cx="1451708" cy="1489911"/>
          </a:xfrm>
          <a:prstGeom prst="rect">
            <a:avLst/>
          </a:prstGeom>
        </p:spPr>
      </p:pic>
      <p:graphicFrame>
        <p:nvGraphicFramePr>
          <p:cNvPr id="6" name="Chart 5"/>
          <p:cNvGraphicFramePr/>
          <p:nvPr/>
        </p:nvGraphicFramePr>
        <p:xfrm>
          <a:off x="4267200" y="1295400"/>
          <a:ext cx="45720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Steps…</a:t>
            </a:r>
            <a:endParaRPr lang="en-US" dirty="0"/>
          </a:p>
        </p:txBody>
      </p:sp>
      <p:sp>
        <p:nvSpPr>
          <p:cNvPr id="3" name="Content Placeholder 2"/>
          <p:cNvSpPr>
            <a:spLocks noGrp="1"/>
          </p:cNvSpPr>
          <p:nvPr>
            <p:ph idx="1"/>
          </p:nvPr>
        </p:nvSpPr>
        <p:spPr>
          <a:xfrm>
            <a:off x="304800" y="1219200"/>
            <a:ext cx="8568000" cy="4842000"/>
          </a:xfrm>
        </p:spPr>
        <p:txBody>
          <a:bodyPr/>
          <a:lstStyle/>
          <a:p>
            <a:pPr>
              <a:buNone/>
            </a:pPr>
            <a:r>
              <a:rPr lang="en-US" dirty="0" smtClean="0"/>
              <a:t>Munich Re is currently:</a:t>
            </a:r>
          </a:p>
          <a:p>
            <a:pPr>
              <a:buFont typeface="Arial" pitchFamily="34" charset="0"/>
              <a:buChar char="•"/>
            </a:pPr>
            <a:r>
              <a:rPr lang="en-US" sz="1600" dirty="0" smtClean="0"/>
              <a:t>Replacing 57 inefficient transformers on site (est. energy savings: 402,153 kWh/year).</a:t>
            </a:r>
          </a:p>
          <a:p>
            <a:pPr>
              <a:buFont typeface="Arial" pitchFamily="34" charset="0"/>
              <a:buChar char="•"/>
            </a:pPr>
            <a:r>
              <a:rPr lang="en-US" sz="1600" dirty="0" smtClean="0"/>
              <a:t>Replacing Plaza 1 Cooling plant (est. energy savings: 200,000 kWh/year).</a:t>
            </a:r>
          </a:p>
          <a:p>
            <a:pPr>
              <a:buFont typeface="Arial" pitchFamily="34" charset="0"/>
              <a:buChar char="•"/>
            </a:pPr>
            <a:r>
              <a:rPr lang="en-US" sz="1600" dirty="0" smtClean="0"/>
              <a:t>Preparing to install upgraded Bicycle Racks and electric car charging stations on campus to promote zero emission commuting.</a:t>
            </a:r>
          </a:p>
          <a:p>
            <a:pPr>
              <a:buFont typeface="Arial" pitchFamily="34" charset="0"/>
              <a:buChar char="•"/>
            </a:pPr>
            <a:r>
              <a:rPr lang="en-US" sz="1600" dirty="0" smtClean="0"/>
              <a:t>Adding Natural gas pre-heating to the campus to decrease the use of Indirect energy in favor of the more efficient direct energy heating source.  (est. energy savings to be provided as part of engineering of project).</a:t>
            </a:r>
          </a:p>
        </p:txBody>
      </p:sp>
      <p:pic>
        <p:nvPicPr>
          <p:cNvPr id="5" name="Picture 4" descr="powersmith.bmp"/>
          <p:cNvPicPr>
            <a:picLocks noChangeAspect="1"/>
          </p:cNvPicPr>
          <p:nvPr/>
        </p:nvPicPr>
        <p:blipFill>
          <a:blip r:embed="rId2" cstate="print"/>
          <a:stretch>
            <a:fillRect/>
          </a:stretch>
        </p:blipFill>
        <p:spPr>
          <a:xfrm>
            <a:off x="3962400" y="4267200"/>
            <a:ext cx="1942857" cy="2352381"/>
          </a:xfrm>
          <a:prstGeom prst="rect">
            <a:avLst/>
          </a:prstGeom>
        </p:spPr>
      </p:pic>
      <p:pic>
        <p:nvPicPr>
          <p:cNvPr id="6" name="Picture 5" descr="natural gas.jpg"/>
          <p:cNvPicPr>
            <a:picLocks noChangeAspect="1"/>
          </p:cNvPicPr>
          <p:nvPr/>
        </p:nvPicPr>
        <p:blipFill>
          <a:blip r:embed="rId3" cstate="print"/>
          <a:stretch>
            <a:fillRect/>
          </a:stretch>
        </p:blipFill>
        <p:spPr>
          <a:xfrm>
            <a:off x="7086600" y="3962400"/>
            <a:ext cx="1447800" cy="2489200"/>
          </a:xfrm>
          <a:prstGeom prst="rect">
            <a:avLst/>
          </a:prstGeom>
        </p:spPr>
      </p:pic>
      <p:pic>
        <p:nvPicPr>
          <p:cNvPr id="7" name="Picture 6" descr="chargers.jpg"/>
          <p:cNvPicPr>
            <a:picLocks noChangeAspect="1"/>
          </p:cNvPicPr>
          <p:nvPr/>
        </p:nvPicPr>
        <p:blipFill>
          <a:blip r:embed="rId4" cstate="print"/>
          <a:stretch>
            <a:fillRect/>
          </a:stretch>
        </p:blipFill>
        <p:spPr>
          <a:xfrm>
            <a:off x="1295400" y="4267200"/>
            <a:ext cx="1590675" cy="2286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Steps…</a:t>
            </a:r>
            <a:endParaRPr lang="en-US" dirty="0"/>
          </a:p>
        </p:txBody>
      </p:sp>
      <p:pic>
        <p:nvPicPr>
          <p:cNvPr id="4" name="Content Placeholder 3" descr="logo-leed.jpg"/>
          <p:cNvPicPr>
            <a:picLocks noGrp="1" noChangeAspect="1"/>
          </p:cNvPicPr>
          <p:nvPr>
            <p:ph idx="1"/>
          </p:nvPr>
        </p:nvPicPr>
        <p:blipFill>
          <a:blip r:embed="rId2" cstate="print"/>
          <a:stretch>
            <a:fillRect/>
          </a:stretch>
        </p:blipFill>
        <p:spPr>
          <a:xfrm>
            <a:off x="5655733" y="1600200"/>
            <a:ext cx="2878667" cy="1295400"/>
          </a:xfrm>
          <a:prstGeom prst="rect">
            <a:avLst/>
          </a:prstGeom>
        </p:spPr>
      </p:pic>
      <p:sp>
        <p:nvSpPr>
          <p:cNvPr id="5" name="Rectangle 4"/>
          <p:cNvSpPr/>
          <p:nvPr/>
        </p:nvSpPr>
        <p:spPr>
          <a:xfrm>
            <a:off x="304800" y="1219200"/>
            <a:ext cx="4572000" cy="5324535"/>
          </a:xfrm>
          <a:prstGeom prst="rect">
            <a:avLst/>
          </a:prstGeom>
        </p:spPr>
        <p:txBody>
          <a:bodyPr>
            <a:spAutoFit/>
          </a:bodyPr>
          <a:lstStyle/>
          <a:p>
            <a:r>
              <a:rPr lang="en-US" sz="1600" dirty="0" smtClean="0"/>
              <a:t>In addition, the company has started working towards submitting for campus wide LEED certification.  </a:t>
            </a:r>
          </a:p>
          <a:p>
            <a:endParaRPr lang="en-US" sz="1600" dirty="0" smtClean="0"/>
          </a:p>
          <a:p>
            <a:r>
              <a:rPr lang="en-US" sz="1600" dirty="0" smtClean="0"/>
              <a:t>LEED, or Leadership in Energy &amp; Environmental Design, is a certification program created by the US Green Building Council that provides third-party verification of sustainability and efficiency programs in buildings. </a:t>
            </a:r>
          </a:p>
          <a:p>
            <a:pPr>
              <a:buFont typeface="Arial" pitchFamily="34" charset="0"/>
              <a:buChar char="•"/>
            </a:pPr>
            <a:endParaRPr lang="en-US" sz="1600" dirty="0" smtClean="0"/>
          </a:p>
          <a:p>
            <a:pPr>
              <a:buFont typeface="Arial" pitchFamily="34" charset="0"/>
              <a:buChar char="•"/>
            </a:pPr>
            <a:r>
              <a:rPr lang="en-US" sz="1600" dirty="0" smtClean="0"/>
              <a:t>Plaza 2 is currently in final LEED review with the expectation of receiving Silver certification in 2014.</a:t>
            </a:r>
          </a:p>
          <a:p>
            <a:pPr>
              <a:buFont typeface="Arial" pitchFamily="34" charset="0"/>
              <a:buChar char="•"/>
            </a:pPr>
            <a:endParaRPr lang="en-US" sz="1600" dirty="0" smtClean="0"/>
          </a:p>
          <a:p>
            <a:pPr>
              <a:buFont typeface="Arial" pitchFamily="34" charset="0"/>
              <a:buChar char="•"/>
            </a:pPr>
            <a:r>
              <a:rPr lang="en-US" sz="1600" dirty="0" smtClean="0"/>
              <a:t>Plaza 3 is on target for a 2Q submission with the expectation of LEED Gold certification.</a:t>
            </a:r>
          </a:p>
          <a:p>
            <a:pPr>
              <a:buFont typeface="Arial" pitchFamily="34" charset="0"/>
              <a:buChar char="•"/>
            </a:pPr>
            <a:endParaRPr lang="en-US" sz="1600" dirty="0" smtClean="0"/>
          </a:p>
          <a:p>
            <a:pPr>
              <a:buFont typeface="Arial" pitchFamily="34" charset="0"/>
              <a:buChar char="•"/>
            </a:pPr>
            <a:r>
              <a:rPr lang="en-US" sz="1600" dirty="0" smtClean="0"/>
              <a:t>The entire campus is expected to qualify for at least LEED Silver certification by 2015.</a:t>
            </a:r>
          </a:p>
          <a:p>
            <a:pPr>
              <a:buFont typeface="Arial" pitchFamily="34" charset="0"/>
              <a:buChar char="•"/>
            </a:pPr>
            <a:endParaRPr lang="en-US" dirty="0" smtClean="0"/>
          </a:p>
          <a:p>
            <a:endParaRPr lang="en-US" dirty="0" smtClean="0"/>
          </a:p>
        </p:txBody>
      </p:sp>
      <p:pic>
        <p:nvPicPr>
          <p:cNvPr id="6" name="Picture 5" descr="leed 2.bmp"/>
          <p:cNvPicPr>
            <a:picLocks noChangeAspect="1"/>
          </p:cNvPicPr>
          <p:nvPr/>
        </p:nvPicPr>
        <p:blipFill>
          <a:blip r:embed="rId3" cstate="print"/>
          <a:stretch>
            <a:fillRect/>
          </a:stretch>
        </p:blipFill>
        <p:spPr>
          <a:xfrm>
            <a:off x="5715000" y="3276600"/>
            <a:ext cx="2876286" cy="28762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Targets (Energy Costs)</a:t>
            </a:r>
            <a:br>
              <a:rPr lang="en-US" dirty="0" smtClean="0"/>
            </a:br>
            <a:endParaRPr lang="en-US" dirty="0"/>
          </a:p>
        </p:txBody>
      </p:sp>
      <p:sp>
        <p:nvSpPr>
          <p:cNvPr id="3" name="Content Placeholder 2"/>
          <p:cNvSpPr>
            <a:spLocks noGrp="1"/>
          </p:cNvSpPr>
          <p:nvPr>
            <p:ph idx="1"/>
          </p:nvPr>
        </p:nvSpPr>
        <p:spPr>
          <a:xfrm>
            <a:off x="304800" y="1219200"/>
            <a:ext cx="8568000" cy="1219200"/>
          </a:xfrm>
        </p:spPr>
        <p:txBody>
          <a:bodyPr/>
          <a:lstStyle/>
          <a:p>
            <a:pPr>
              <a:buNone/>
            </a:pPr>
            <a:r>
              <a:rPr lang="en-US" sz="1600" dirty="0" smtClean="0"/>
              <a:t>The Munich Re Energy and Carbon Reduction Plan has used the savings created by its initial phases to help fund the continuation and improvement of the Plan.  Savings created by initial projects and phases currently in planning are on target to reduce annual energy costs by $1,300,000.  </a:t>
            </a:r>
          </a:p>
        </p:txBody>
      </p:sp>
      <p:graphicFrame>
        <p:nvGraphicFramePr>
          <p:cNvPr id="4" name="Chart 3"/>
          <p:cNvGraphicFramePr/>
          <p:nvPr/>
        </p:nvGraphicFramePr>
        <p:xfrm>
          <a:off x="381000" y="2438400"/>
          <a:ext cx="84582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Targets (Energy Use and Energy Star Ratings)</a:t>
            </a:r>
            <a:br>
              <a:rPr lang="en-US" dirty="0" smtClean="0"/>
            </a:br>
            <a:endParaRPr lang="en-US" dirty="0"/>
          </a:p>
        </p:txBody>
      </p:sp>
      <p:sp>
        <p:nvSpPr>
          <p:cNvPr id="3" name="Content Placeholder 2"/>
          <p:cNvSpPr>
            <a:spLocks noGrp="1"/>
          </p:cNvSpPr>
          <p:nvPr>
            <p:ph idx="1"/>
          </p:nvPr>
        </p:nvSpPr>
        <p:spPr>
          <a:xfrm>
            <a:off x="288000" y="1295400"/>
            <a:ext cx="8568000" cy="4986599"/>
          </a:xfrm>
        </p:spPr>
        <p:txBody>
          <a:bodyPr/>
          <a:lstStyle/>
          <a:p>
            <a:pPr>
              <a:buNone/>
            </a:pPr>
            <a:r>
              <a:rPr lang="en-US" sz="1600" dirty="0" smtClean="0"/>
              <a:t>The upcoming MRAm Energy and Carbon Reduction Plan projects are expected to continue the energy use reduction and energy ratings improvement on campus through 2015 .  </a:t>
            </a:r>
          </a:p>
          <a:p>
            <a:pPr>
              <a:buFont typeface="Arial" pitchFamily="34" charset="0"/>
              <a:buChar char="•"/>
            </a:pPr>
            <a:endParaRPr lang="en-US" sz="1600" dirty="0" smtClean="0"/>
          </a:p>
          <a:p>
            <a:endParaRPr lang="en-US" sz="1600" dirty="0" smtClean="0"/>
          </a:p>
          <a:p>
            <a:endParaRPr lang="en-US" sz="1600" dirty="0" smtClean="0"/>
          </a:p>
          <a:p>
            <a:endParaRPr lang="en-US" sz="1600" dirty="0" smtClean="0"/>
          </a:p>
          <a:p>
            <a:endParaRPr lang="en-US" sz="1600" dirty="0" smtClean="0"/>
          </a:p>
        </p:txBody>
      </p:sp>
      <p:graphicFrame>
        <p:nvGraphicFramePr>
          <p:cNvPr id="4" name="Chart 3"/>
          <p:cNvGraphicFramePr/>
          <p:nvPr/>
        </p:nvGraphicFramePr>
        <p:xfrm>
          <a:off x="-1981200" y="2057400"/>
          <a:ext cx="9296400" cy="459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953000" y="2057400"/>
          <a:ext cx="3810000" cy="416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hutterstock_21554.jpg"/>
          <p:cNvPicPr>
            <a:picLocks noChangeAspect="1" noChangeArrowheads="1"/>
          </p:cNvPicPr>
          <p:nvPr/>
        </p:nvPicPr>
        <p:blipFill>
          <a:blip r:embed="rId2" cstate="print"/>
          <a:srcRect/>
          <a:stretch>
            <a:fillRect/>
          </a:stretch>
        </p:blipFill>
        <p:spPr bwMode="auto">
          <a:xfrm>
            <a:off x="0" y="2676525"/>
            <a:ext cx="9144000" cy="4181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Site Evaluation</a:t>
            </a:r>
            <a:endParaRPr lang="en-US" dirty="0"/>
          </a:p>
        </p:txBody>
      </p:sp>
      <p:sp>
        <p:nvSpPr>
          <p:cNvPr id="3" name="Content Placeholder 2"/>
          <p:cNvSpPr>
            <a:spLocks noGrp="1"/>
          </p:cNvSpPr>
          <p:nvPr>
            <p:ph idx="1"/>
          </p:nvPr>
        </p:nvSpPr>
        <p:spPr>
          <a:xfrm>
            <a:off x="304800" y="1219200"/>
            <a:ext cx="8568000" cy="4842000"/>
          </a:xfrm>
        </p:spPr>
        <p:txBody>
          <a:bodyPr/>
          <a:lstStyle/>
          <a:p>
            <a:pPr>
              <a:buNone/>
            </a:pPr>
            <a:r>
              <a:rPr lang="en-US" sz="1600" dirty="0" smtClean="0"/>
              <a:t>Initial site energy benchmark was performed in 2006 using the US Department of Energy’s benchmarking software .  Our Campus buildings initial scores for the four Plazas were:   23, 15, 01, and 01.</a:t>
            </a:r>
          </a:p>
          <a:p>
            <a:pPr>
              <a:buFont typeface="Arial" pitchFamily="34" charset="0"/>
              <a:buChar char="•"/>
            </a:pPr>
            <a:endParaRPr lang="en-US" sz="1600" dirty="0" smtClean="0"/>
          </a:p>
          <a:p>
            <a:endParaRPr lang="en-US" dirty="0" smtClean="0"/>
          </a:p>
          <a:p>
            <a:pPr>
              <a:buNone/>
            </a:pPr>
            <a:endParaRPr lang="en-US" dirty="0"/>
          </a:p>
        </p:txBody>
      </p:sp>
      <p:graphicFrame>
        <p:nvGraphicFramePr>
          <p:cNvPr id="4" name="Chart 3"/>
          <p:cNvGraphicFramePr/>
          <p:nvPr/>
        </p:nvGraphicFramePr>
        <p:xfrm>
          <a:off x="381000" y="2590800"/>
          <a:ext cx="87630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p:txBody>
          <a:bodyPr/>
          <a:lstStyle/>
          <a:p>
            <a:pPr>
              <a:buNone/>
            </a:pPr>
            <a:r>
              <a:rPr lang="en-US" dirty="0" smtClean="0"/>
              <a:t>Based on the low energy scores, the buildings underwent a more thorough evaluation to determine which areas needed to be addressed.</a:t>
            </a:r>
          </a:p>
          <a:p>
            <a:pPr>
              <a:buFont typeface="Arial" pitchFamily="34" charset="0"/>
              <a:buChar char="•"/>
            </a:pPr>
            <a:r>
              <a:rPr lang="en-US" dirty="0" smtClean="0"/>
              <a:t>The initial energy study showed very high annual electrical usage  (</a:t>
            </a:r>
            <a:r>
              <a:rPr lang="en-US" b="1" dirty="0" smtClean="0"/>
              <a:t>15,899,568</a:t>
            </a:r>
            <a:r>
              <a:rPr lang="en-US" dirty="0" smtClean="0"/>
              <a:t> kWh/year) and water consumption (</a:t>
            </a:r>
            <a:r>
              <a:rPr lang="en-US" b="1" dirty="0" smtClean="0"/>
              <a:t>11,276,589 </a:t>
            </a:r>
            <a:r>
              <a:rPr lang="en-US" dirty="0" smtClean="0"/>
              <a:t>gallons/year).</a:t>
            </a:r>
          </a:p>
          <a:p>
            <a:pPr>
              <a:buFont typeface="Arial" pitchFamily="34" charset="0"/>
              <a:buChar char="•"/>
            </a:pPr>
            <a:r>
              <a:rPr lang="en-US" dirty="0" smtClean="0"/>
              <a:t>The campus mechanical infrastructure was found to be mostly working as designed, but the systems had been installed prior to the Energy Policy Act of 1992 and were  not designed to be energy efficient.</a:t>
            </a:r>
          </a:p>
          <a:p>
            <a:endParaRPr lang="en-US" dirty="0"/>
          </a:p>
        </p:txBody>
      </p:sp>
      <p:pic>
        <p:nvPicPr>
          <p:cNvPr id="5" name="Picture 4" descr="usdoe.bmp"/>
          <p:cNvPicPr>
            <a:picLocks noChangeAspect="1"/>
          </p:cNvPicPr>
          <p:nvPr/>
        </p:nvPicPr>
        <p:blipFill>
          <a:blip r:embed="rId2" cstate="print"/>
          <a:stretch>
            <a:fillRect/>
          </a:stretch>
        </p:blipFill>
        <p:spPr>
          <a:xfrm>
            <a:off x="2133600" y="4953000"/>
            <a:ext cx="4266667" cy="10666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Creation</a:t>
            </a:r>
            <a:endParaRPr lang="en-US" dirty="0"/>
          </a:p>
        </p:txBody>
      </p:sp>
      <p:sp>
        <p:nvSpPr>
          <p:cNvPr id="3" name="Content Placeholder 2"/>
          <p:cNvSpPr>
            <a:spLocks noGrp="1"/>
          </p:cNvSpPr>
          <p:nvPr>
            <p:ph idx="1"/>
          </p:nvPr>
        </p:nvSpPr>
        <p:spPr>
          <a:xfrm>
            <a:off x="288000" y="1295400"/>
            <a:ext cx="8568000" cy="4986599"/>
          </a:xfrm>
        </p:spPr>
        <p:txBody>
          <a:bodyPr/>
          <a:lstStyle/>
          <a:p>
            <a:pPr>
              <a:buNone/>
            </a:pPr>
            <a:r>
              <a:rPr lang="en-US" sz="1600" dirty="0" smtClean="0"/>
              <a:t>About the same time, in early 2007, Munich RE announced its plan to move towards Carbon Neutrality by 2012. The Munich Re Energy Reduction Plan was created over a 12-month period starting in 2007 and based on metrics and guidelines established in: </a:t>
            </a:r>
          </a:p>
          <a:p>
            <a:pPr>
              <a:buFont typeface="Arial" pitchFamily="34" charset="0"/>
              <a:buChar char="•"/>
            </a:pPr>
            <a:r>
              <a:rPr lang="en-US" sz="1600" dirty="0" smtClean="0"/>
              <a:t>the </a:t>
            </a:r>
            <a:r>
              <a:rPr lang="en-US" sz="1600" b="1" dirty="0" smtClean="0"/>
              <a:t>US Energy Policy Act of 2005</a:t>
            </a:r>
            <a:endParaRPr lang="en-US" sz="1600" dirty="0" smtClean="0"/>
          </a:p>
          <a:p>
            <a:pPr lvl="0">
              <a:buFont typeface="Arial" pitchFamily="34" charset="0"/>
              <a:buChar char="•"/>
            </a:pPr>
            <a:r>
              <a:rPr lang="en-US" sz="1600" dirty="0" smtClean="0"/>
              <a:t>the </a:t>
            </a:r>
            <a:r>
              <a:rPr lang="en-US" sz="1600" b="1" dirty="0" smtClean="0"/>
              <a:t>LEED for Existing Buildings: Operations and Maintenance Rating System</a:t>
            </a:r>
            <a:r>
              <a:rPr lang="en-US" sz="1600" dirty="0" smtClean="0"/>
              <a:t> (version for USGBC member ballot in October 2007)</a:t>
            </a:r>
          </a:p>
          <a:p>
            <a:pPr lvl="0">
              <a:buFont typeface="Arial" pitchFamily="34" charset="0"/>
              <a:buChar char="•"/>
            </a:pPr>
            <a:r>
              <a:rPr lang="en-US" sz="1600" dirty="0" smtClean="0"/>
              <a:t>the </a:t>
            </a:r>
            <a:r>
              <a:rPr lang="en-US" sz="1600" b="1" dirty="0" smtClean="0"/>
              <a:t>2006 International Energy Conservation Code</a:t>
            </a:r>
            <a:endParaRPr lang="en-US" sz="1600" dirty="0" smtClean="0"/>
          </a:p>
          <a:p>
            <a:pPr lvl="0">
              <a:buFont typeface="Arial" pitchFamily="34" charset="0"/>
              <a:buChar char="•"/>
            </a:pPr>
            <a:r>
              <a:rPr lang="en-US" sz="1600" dirty="0" smtClean="0"/>
              <a:t>the </a:t>
            </a:r>
            <a:r>
              <a:rPr lang="en-US" sz="1600" b="1" dirty="0" smtClean="0"/>
              <a:t>ASHRAE Standard 90.1-2004</a:t>
            </a:r>
            <a:r>
              <a:rPr lang="en-US" sz="1600" dirty="0" smtClean="0"/>
              <a:t> (The plan was revised where possible to </a:t>
            </a:r>
            <a:r>
              <a:rPr lang="en-US" sz="1600" b="1" dirty="0" smtClean="0"/>
              <a:t>ASHRAE Standard 90.2-2007</a:t>
            </a:r>
            <a:r>
              <a:rPr lang="en-US" sz="1600" dirty="0" smtClean="0"/>
              <a:t>.)</a:t>
            </a:r>
          </a:p>
        </p:txBody>
      </p:sp>
      <p:pic>
        <p:nvPicPr>
          <p:cNvPr id="4" name="Picture 3" descr="ashrae.bmp"/>
          <p:cNvPicPr>
            <a:picLocks noChangeAspect="1"/>
          </p:cNvPicPr>
          <p:nvPr/>
        </p:nvPicPr>
        <p:blipFill>
          <a:blip r:embed="rId2" cstate="print"/>
          <a:stretch>
            <a:fillRect/>
          </a:stretch>
        </p:blipFill>
        <p:spPr>
          <a:xfrm>
            <a:off x="609600" y="4876800"/>
            <a:ext cx="2571429" cy="1780953"/>
          </a:xfrm>
          <a:prstGeom prst="rect">
            <a:avLst/>
          </a:prstGeom>
        </p:spPr>
      </p:pic>
      <p:pic>
        <p:nvPicPr>
          <p:cNvPr id="5" name="Picture 4" descr="usgbc leed.bmp"/>
          <p:cNvPicPr>
            <a:picLocks noChangeAspect="1"/>
          </p:cNvPicPr>
          <p:nvPr/>
        </p:nvPicPr>
        <p:blipFill>
          <a:blip r:embed="rId3" cstate="print"/>
          <a:stretch>
            <a:fillRect/>
          </a:stretch>
        </p:blipFill>
        <p:spPr>
          <a:xfrm>
            <a:off x="3733801" y="4809857"/>
            <a:ext cx="1905000" cy="1905000"/>
          </a:xfrm>
          <a:prstGeom prst="rect">
            <a:avLst/>
          </a:prstGeom>
        </p:spPr>
      </p:pic>
      <p:pic>
        <p:nvPicPr>
          <p:cNvPr id="6" name="Picture 5" descr="iecc 2006.jpg"/>
          <p:cNvPicPr>
            <a:picLocks noChangeAspect="1"/>
          </p:cNvPicPr>
          <p:nvPr/>
        </p:nvPicPr>
        <p:blipFill>
          <a:blip r:embed="rId4" cstate="print"/>
          <a:stretch>
            <a:fillRect/>
          </a:stretch>
        </p:blipFill>
        <p:spPr>
          <a:xfrm>
            <a:off x="6400800" y="4724400"/>
            <a:ext cx="1524000" cy="19798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Phase</a:t>
            </a:r>
            <a:endParaRPr lang="en-US" dirty="0"/>
          </a:p>
        </p:txBody>
      </p:sp>
      <p:sp>
        <p:nvSpPr>
          <p:cNvPr id="3" name="Content Placeholder 2"/>
          <p:cNvSpPr>
            <a:spLocks noGrp="1"/>
          </p:cNvSpPr>
          <p:nvPr>
            <p:ph idx="1"/>
          </p:nvPr>
        </p:nvSpPr>
        <p:spPr>
          <a:xfrm>
            <a:off x="304800" y="1219200"/>
            <a:ext cx="8568000" cy="4842000"/>
          </a:xfrm>
        </p:spPr>
        <p:txBody>
          <a:bodyPr/>
          <a:lstStyle/>
          <a:p>
            <a:pPr>
              <a:buNone/>
            </a:pPr>
            <a:r>
              <a:rPr lang="en-US" dirty="0" smtClean="0"/>
              <a:t>In the research phase of the Plan, the Corporate Facilities team:</a:t>
            </a:r>
          </a:p>
          <a:p>
            <a:pPr lvl="1">
              <a:buFont typeface="Arial" pitchFamily="34" charset="0"/>
              <a:buChar char="•"/>
            </a:pPr>
            <a:r>
              <a:rPr lang="en-US" dirty="0" smtClean="0"/>
              <a:t>Identified projects through peers, vendor inquiries, classes and product expositions.  </a:t>
            </a:r>
          </a:p>
          <a:p>
            <a:pPr lvl="1">
              <a:buFont typeface="Arial" pitchFamily="34" charset="0"/>
              <a:buChar char="•"/>
            </a:pPr>
            <a:r>
              <a:rPr lang="en-US" dirty="0" smtClean="0"/>
              <a:t>Compiled more detailed "building-energy" models using ten years of utility bills to create average usage and baselines for systems.  </a:t>
            </a:r>
          </a:p>
          <a:p>
            <a:pPr lvl="1">
              <a:buFont typeface="Arial" pitchFamily="34" charset="0"/>
              <a:buChar char="•"/>
            </a:pPr>
            <a:r>
              <a:rPr lang="en-US" dirty="0" smtClean="0"/>
              <a:t> Used initial in-house calculations and models for budgeting consideration and used professionally engineered models to validate projects and savings.</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ONE of the Program Improvements</a:t>
            </a:r>
            <a:endParaRPr lang="en-US" dirty="0"/>
          </a:p>
        </p:txBody>
      </p:sp>
      <p:sp>
        <p:nvSpPr>
          <p:cNvPr id="3" name="Content Placeholder 2"/>
          <p:cNvSpPr>
            <a:spLocks noGrp="1"/>
          </p:cNvSpPr>
          <p:nvPr>
            <p:ph idx="1"/>
          </p:nvPr>
        </p:nvSpPr>
        <p:spPr>
          <a:xfrm>
            <a:off x="304800" y="1219200"/>
            <a:ext cx="4724400" cy="5181600"/>
          </a:xfrm>
        </p:spPr>
        <p:txBody>
          <a:bodyPr/>
          <a:lstStyle/>
          <a:p>
            <a:pPr>
              <a:buNone/>
            </a:pPr>
            <a:r>
              <a:rPr lang="en-US" sz="1600" dirty="0" smtClean="0"/>
              <a:t>In 2007, Munich Re introduced the first phase of its Energy use and Carbon Reduction  Plan. Campus mechanical systems were upgraded to improve environmental and economic performance.  This phase of the Plan included:</a:t>
            </a:r>
          </a:p>
          <a:p>
            <a:pPr>
              <a:lnSpc>
                <a:spcPct val="100000"/>
              </a:lnSpc>
              <a:buFont typeface="Arial" pitchFamily="34" charset="0"/>
              <a:buChar char="•"/>
            </a:pPr>
            <a:r>
              <a:rPr lang="en-US" sz="1100" dirty="0" smtClean="0"/>
              <a:t> the installation of ABB VFD’s throughout the campus </a:t>
            </a:r>
            <a:r>
              <a:rPr lang="en-US" sz="1100" dirty="0" smtClean="0">
                <a:solidFill>
                  <a:srgbClr val="FF0000"/>
                </a:solidFill>
              </a:rPr>
              <a:t>(1,011598 kWh/year)</a:t>
            </a:r>
          </a:p>
          <a:p>
            <a:pPr>
              <a:lnSpc>
                <a:spcPct val="100000"/>
              </a:lnSpc>
              <a:buFont typeface="Arial" pitchFamily="34" charset="0"/>
              <a:buChar char="•"/>
            </a:pPr>
            <a:r>
              <a:rPr lang="en-US" sz="1100" dirty="0" smtClean="0">
                <a:solidFill>
                  <a:schemeClr val="tx1">
                    <a:lumMod val="65000"/>
                    <a:lumOff val="35000"/>
                  </a:schemeClr>
                </a:solidFill>
              </a:rPr>
              <a:t>Installation of Watt Stopper occupancy controls at Workstations </a:t>
            </a:r>
            <a:r>
              <a:rPr lang="en-US" sz="1100" dirty="0" smtClean="0">
                <a:solidFill>
                  <a:srgbClr val="FF0000"/>
                </a:solidFill>
              </a:rPr>
              <a:t>(132,740 kWh/year)</a:t>
            </a:r>
          </a:p>
          <a:p>
            <a:pPr>
              <a:lnSpc>
                <a:spcPct val="100000"/>
              </a:lnSpc>
              <a:buFont typeface="Arial" pitchFamily="34" charset="0"/>
              <a:buChar char="•"/>
            </a:pPr>
            <a:r>
              <a:rPr lang="en-US" sz="1100" dirty="0" smtClean="0"/>
              <a:t>the installation of the Automated Logic </a:t>
            </a:r>
            <a:r>
              <a:rPr lang="en-US" sz="1100" dirty="0" err="1" smtClean="0"/>
              <a:t>WebCTRL</a:t>
            </a:r>
            <a:r>
              <a:rPr lang="en-US" sz="1100" dirty="0" smtClean="0"/>
              <a:t> system. Building Automation System </a:t>
            </a:r>
            <a:r>
              <a:rPr lang="en-US" sz="1100" dirty="0" smtClean="0">
                <a:solidFill>
                  <a:srgbClr val="FF0000"/>
                </a:solidFill>
              </a:rPr>
              <a:t>(3,500,000 kWh/year) </a:t>
            </a:r>
          </a:p>
          <a:p>
            <a:pPr>
              <a:lnSpc>
                <a:spcPct val="100000"/>
              </a:lnSpc>
              <a:buFont typeface="Arial" pitchFamily="34" charset="0"/>
              <a:buChar char="•"/>
            </a:pPr>
            <a:r>
              <a:rPr lang="en-US" sz="1100" dirty="0" smtClean="0"/>
              <a:t>the replacement of the two P2 150-ton chillers </a:t>
            </a:r>
            <a:r>
              <a:rPr lang="en-US" sz="1100" dirty="0" smtClean="0">
                <a:solidFill>
                  <a:srgbClr val="FF0000"/>
                </a:solidFill>
              </a:rPr>
              <a:t>(93,400 kWh/year)</a:t>
            </a:r>
          </a:p>
          <a:p>
            <a:pPr>
              <a:lnSpc>
                <a:spcPct val="100000"/>
              </a:lnSpc>
              <a:buFont typeface="Arial" pitchFamily="34" charset="0"/>
              <a:buChar char="•"/>
            </a:pPr>
            <a:r>
              <a:rPr lang="en-US" sz="1100" dirty="0" smtClean="0"/>
              <a:t>Lighting upgrades replacing T8 light fixtures with T5 </a:t>
            </a:r>
            <a:r>
              <a:rPr lang="en-US" sz="1100" dirty="0" smtClean="0">
                <a:solidFill>
                  <a:srgbClr val="FF0000"/>
                </a:solidFill>
              </a:rPr>
              <a:t>(1,800,000 kWh/year)</a:t>
            </a:r>
            <a:endParaRPr lang="en-US" sz="1100" dirty="0" smtClean="0"/>
          </a:p>
          <a:p>
            <a:pPr>
              <a:lnSpc>
                <a:spcPct val="100000"/>
              </a:lnSpc>
              <a:buFont typeface="Arial" pitchFamily="34" charset="0"/>
              <a:buChar char="•"/>
            </a:pPr>
            <a:r>
              <a:rPr lang="en-US" sz="1100" dirty="0" smtClean="0"/>
              <a:t>The installation of a centrally automated IP based lighting controls system </a:t>
            </a:r>
            <a:r>
              <a:rPr lang="en-US" sz="1100" dirty="0" smtClean="0">
                <a:solidFill>
                  <a:srgbClr val="FF0000"/>
                </a:solidFill>
              </a:rPr>
              <a:t>(1,300,000 kWh/year)</a:t>
            </a:r>
            <a:endParaRPr lang="en-US" sz="1100" dirty="0" smtClean="0"/>
          </a:p>
          <a:p>
            <a:pPr>
              <a:buNone/>
            </a:pPr>
            <a:r>
              <a:rPr lang="en-US" sz="1400" dirty="0" smtClean="0"/>
              <a:t>By the end of 2012 the campus annual energy usage fell to 8,053,768</a:t>
            </a:r>
            <a:r>
              <a:rPr lang="en-US" sz="1400" b="1" dirty="0" smtClean="0"/>
              <a:t> kWh</a:t>
            </a:r>
            <a:r>
              <a:rPr lang="en-US" sz="1400" dirty="0" smtClean="0"/>
              <a:t> (a reduction of almost 50% from 2007).</a:t>
            </a:r>
            <a:endParaRPr lang="en-US" sz="1400" dirty="0" smtClean="0">
              <a:solidFill>
                <a:srgbClr val="FF0000"/>
              </a:solidFill>
            </a:endParaRPr>
          </a:p>
        </p:txBody>
      </p:sp>
      <p:graphicFrame>
        <p:nvGraphicFramePr>
          <p:cNvPr id="4" name="Chart 3"/>
          <p:cNvGraphicFramePr/>
          <p:nvPr/>
        </p:nvGraphicFramePr>
        <p:xfrm>
          <a:off x="4953000" y="1295400"/>
          <a:ext cx="3886200" cy="528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CO2 Savings</a:t>
            </a:r>
            <a:endParaRPr lang="en-US" dirty="0"/>
          </a:p>
        </p:txBody>
      </p:sp>
      <p:sp>
        <p:nvSpPr>
          <p:cNvPr id="3" name="Content Placeholder 2"/>
          <p:cNvSpPr>
            <a:spLocks noGrp="1"/>
          </p:cNvSpPr>
          <p:nvPr>
            <p:ph idx="1"/>
          </p:nvPr>
        </p:nvSpPr>
        <p:spPr>
          <a:xfrm>
            <a:off x="228600" y="1600200"/>
            <a:ext cx="4800600" cy="4842000"/>
          </a:xfrm>
        </p:spPr>
        <p:txBody>
          <a:bodyPr/>
          <a:lstStyle/>
          <a:p>
            <a:pPr>
              <a:buNone/>
            </a:pPr>
            <a:r>
              <a:rPr lang="en-US" sz="1600" u="sng" dirty="0" smtClean="0"/>
              <a:t>RECYCLING</a:t>
            </a:r>
            <a:r>
              <a:rPr lang="en-US" sz="1600" dirty="0" smtClean="0"/>
              <a:t>: </a:t>
            </a:r>
            <a:r>
              <a:rPr lang="en-US" sz="1600" dirty="0" smtClean="0">
                <a:solidFill>
                  <a:schemeClr val="accent4">
                    <a:lumMod val="50000"/>
                  </a:schemeClr>
                </a:solidFill>
                <a:latin typeface="Arial" pitchFamily="34" charset="0"/>
                <a:ea typeface="Calibri" pitchFamily="34" charset="0"/>
                <a:cs typeface="Arial" pitchFamily="34" charset="0"/>
              </a:rPr>
              <a:t> In addition to the improved energy efficiency, the campus increased its recycling of plastic, paper, cardboard, commingles, carpet, organic waste, construction waste, and hazardous wastes.  Campus recycling has</a:t>
            </a:r>
            <a:r>
              <a:rPr lang="en-US" sz="1600" dirty="0" smtClean="0"/>
              <a:t> improved from less than 30% to over 70%.</a:t>
            </a:r>
          </a:p>
          <a:p>
            <a:pPr>
              <a:buNone/>
            </a:pPr>
            <a:endParaRPr lang="en-US" sz="1600" dirty="0" smtClean="0"/>
          </a:p>
          <a:p>
            <a:pPr>
              <a:buNone/>
            </a:pPr>
            <a:endParaRPr lang="en-US" sz="1600" dirty="0" smtClean="0"/>
          </a:p>
          <a:p>
            <a:pPr>
              <a:buNone/>
            </a:pPr>
            <a:r>
              <a:rPr lang="en-US" sz="1600" u="sng" dirty="0" smtClean="0"/>
              <a:t>WATER EFFICIENCY</a:t>
            </a:r>
            <a:r>
              <a:rPr lang="en-US" sz="1600" dirty="0" smtClean="0"/>
              <a:t>: The campus also improved irrigation controls and upgraded to waterless urinals, 1.28 </a:t>
            </a:r>
            <a:r>
              <a:rPr lang="en-US" sz="1600" dirty="0" err="1" smtClean="0"/>
              <a:t>g.p.f</a:t>
            </a:r>
            <a:r>
              <a:rPr lang="en-US" sz="1600" dirty="0" smtClean="0"/>
              <a:t>. toilets, touch-less faucets, and improved cooling tower chemical controls.  These improvements  reduced water usage by 31% (to </a:t>
            </a:r>
            <a:r>
              <a:rPr lang="en-US" sz="1600" b="1" dirty="0" smtClean="0"/>
              <a:t>7,854,030 gallons per year)</a:t>
            </a:r>
            <a:endParaRPr lang="en-US" sz="1600" dirty="0" smtClean="0"/>
          </a:p>
          <a:p>
            <a:pPr>
              <a:buNone/>
            </a:pPr>
            <a:r>
              <a:rPr lang="en-US" dirty="0" smtClean="0"/>
              <a:t>.</a:t>
            </a:r>
          </a:p>
          <a:p>
            <a:endParaRPr lang="en-US" dirty="0"/>
          </a:p>
        </p:txBody>
      </p:sp>
      <p:graphicFrame>
        <p:nvGraphicFramePr>
          <p:cNvPr id="5" name="Content Placeholder 14"/>
          <p:cNvGraphicFramePr>
            <a:graphicFrameLocks/>
          </p:cNvGraphicFramePr>
          <p:nvPr/>
        </p:nvGraphicFramePr>
        <p:xfrm>
          <a:off x="5638800" y="1219200"/>
          <a:ext cx="31242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Placeholder 6"/>
          <p:cNvGraphicFramePr>
            <a:graphicFrameLocks/>
          </p:cNvGraphicFramePr>
          <p:nvPr/>
        </p:nvGraphicFramePr>
        <p:xfrm>
          <a:off x="5105400" y="3810000"/>
          <a:ext cx="4343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486400" y="1066800"/>
          <a:ext cx="3352800" cy="287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graphicFrame>
        <p:nvGraphicFramePr>
          <p:cNvPr id="4" name="Content Placeholder 3"/>
          <p:cNvGraphicFramePr>
            <a:graphicFrameLocks noGrp="1"/>
          </p:cNvGraphicFramePr>
          <p:nvPr>
            <p:ph idx="1"/>
          </p:nvPr>
        </p:nvGraphicFramePr>
        <p:xfrm>
          <a:off x="304800" y="2514600"/>
          <a:ext cx="8569325" cy="39957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1219200"/>
            <a:ext cx="7924800" cy="1323439"/>
          </a:xfrm>
          <a:prstGeom prst="rect">
            <a:avLst/>
          </a:prstGeom>
          <a:noFill/>
          <a:effectLst/>
        </p:spPr>
        <p:txBody>
          <a:bodyPr wrap="square" rtlCol="0">
            <a:spAutoFit/>
          </a:bodyPr>
          <a:lstStyle/>
          <a:p>
            <a:r>
              <a:rPr lang="en-US" sz="1600" dirty="0" smtClean="0">
                <a:solidFill>
                  <a:schemeClr val="tx2"/>
                </a:solidFill>
              </a:rPr>
              <a:t>The combined effect of these improvements was a dramatic decrease in the campus Carbon Footprint.  Munich Re had requested each entity reduce its Carbon Footprint by 12% by 2012.  Because of the attractive ROI of many of the efficiency projects, Munich Re Princeton was able to reduce its foot print by 65% off its 2007 number (55% below the 2009 baseline year established).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and recognition</a:t>
            </a:r>
            <a:endParaRPr lang="en-US" dirty="0"/>
          </a:p>
        </p:txBody>
      </p:sp>
      <p:sp>
        <p:nvSpPr>
          <p:cNvPr id="3" name="Content Placeholder 2"/>
          <p:cNvSpPr>
            <a:spLocks noGrp="1"/>
          </p:cNvSpPr>
          <p:nvPr>
            <p:ph idx="1"/>
          </p:nvPr>
        </p:nvSpPr>
        <p:spPr>
          <a:xfrm>
            <a:off x="533400" y="2286000"/>
            <a:ext cx="6341400" cy="4038600"/>
          </a:xfrm>
        </p:spPr>
        <p:txBody>
          <a:bodyPr/>
          <a:lstStyle/>
          <a:p>
            <a:pPr lvl="0">
              <a:buFont typeface="Arial" pitchFamily="34" charset="0"/>
              <a:buChar char="•"/>
            </a:pPr>
            <a:r>
              <a:rPr lang="en-US" sz="1600" dirty="0" smtClean="0"/>
              <a:t>On September 25, 2012, the 4 buildings on the Princeton campus earned the </a:t>
            </a:r>
            <a:r>
              <a:rPr lang="en-US" sz="1600" b="1" dirty="0" smtClean="0"/>
              <a:t>BOMA 360 Performance Building designation</a:t>
            </a:r>
            <a:r>
              <a:rPr lang="en-US" sz="1600" dirty="0" smtClean="0"/>
              <a:t> (presented by Building Owners &amp; Managers Association International.  Designation is awarded to properties managed to the BOMA’s highest standards of excellence). Only 10 buildings in the state of New Jersey have earned this designation.</a:t>
            </a:r>
          </a:p>
          <a:p>
            <a:pPr lvl="0">
              <a:buFont typeface="Arial" pitchFamily="34" charset="0"/>
              <a:buChar char="•"/>
            </a:pPr>
            <a:r>
              <a:rPr lang="en-US" sz="1600" dirty="0" smtClean="0"/>
              <a:t>Also in 2012, the company successfully completed the </a:t>
            </a:r>
            <a:r>
              <a:rPr lang="en-US" sz="1600" b="1" dirty="0" smtClean="0"/>
              <a:t>BOMA 7 – Point Challenge</a:t>
            </a:r>
            <a:r>
              <a:rPr lang="en-US" sz="1600" dirty="0" smtClean="0"/>
              <a:t> (an encompassing energy reduction program challenging members of Building Owners &amp; Managers Association International to </a:t>
            </a:r>
            <a:r>
              <a:rPr lang="en-GB" sz="1600" dirty="0" smtClean="0"/>
              <a:t>decrease energy consumption by a minimum of 30 percent across company portfolios by 2012</a:t>
            </a:r>
            <a:r>
              <a:rPr lang="en-US" sz="1600" dirty="0" smtClean="0"/>
              <a:t>).  Munich Re received special recognition for the greatest reduction on a percentage basis in the program.</a:t>
            </a:r>
            <a:endParaRPr lang="en-US" dirty="0"/>
          </a:p>
        </p:txBody>
      </p:sp>
      <p:pic>
        <p:nvPicPr>
          <p:cNvPr id="4" name="Picture 3" descr="BOMA360_4c_R.jpg"/>
          <p:cNvPicPr/>
          <p:nvPr/>
        </p:nvPicPr>
        <p:blipFill>
          <a:blip r:embed="rId2" cstate="print"/>
          <a:stretch>
            <a:fillRect/>
          </a:stretch>
        </p:blipFill>
        <p:spPr>
          <a:xfrm>
            <a:off x="7239000" y="2362200"/>
            <a:ext cx="936625" cy="1685925"/>
          </a:xfrm>
          <a:prstGeom prst="rect">
            <a:avLst/>
          </a:prstGeom>
        </p:spPr>
      </p:pic>
      <p:pic>
        <p:nvPicPr>
          <p:cNvPr id="5" name="Picture 4" descr="7 point logo.jpg"/>
          <p:cNvPicPr/>
          <p:nvPr/>
        </p:nvPicPr>
        <p:blipFill>
          <a:blip r:embed="rId3" cstate="print"/>
          <a:stretch>
            <a:fillRect/>
          </a:stretch>
        </p:blipFill>
        <p:spPr>
          <a:xfrm>
            <a:off x="7010400" y="4419600"/>
            <a:ext cx="2000250" cy="1065068"/>
          </a:xfrm>
          <a:prstGeom prst="rect">
            <a:avLst/>
          </a:prstGeom>
        </p:spPr>
      </p:pic>
      <p:sp>
        <p:nvSpPr>
          <p:cNvPr id="6" name="TextBox 5"/>
          <p:cNvSpPr txBox="1"/>
          <p:nvPr/>
        </p:nvSpPr>
        <p:spPr>
          <a:xfrm>
            <a:off x="304800" y="1295400"/>
            <a:ext cx="8534400" cy="830997"/>
          </a:xfrm>
          <a:prstGeom prst="rect">
            <a:avLst/>
          </a:prstGeom>
          <a:noFill/>
          <a:effectLst/>
        </p:spPr>
        <p:txBody>
          <a:bodyPr wrap="square" rtlCol="0">
            <a:spAutoFit/>
          </a:bodyPr>
          <a:lstStyle/>
          <a:p>
            <a:pPr lvl="0"/>
            <a:r>
              <a:rPr lang="en-US" sz="1600" dirty="0" smtClean="0">
                <a:solidFill>
                  <a:schemeClr val="tx1">
                    <a:lumMod val="65000"/>
                    <a:lumOff val="35000"/>
                  </a:schemeClr>
                </a:solidFill>
              </a:rPr>
              <a:t>The campus improvements and sustainability program were recognized by numerous national and international industry organizations.</a:t>
            </a:r>
          </a:p>
          <a:p>
            <a:endParaRPr lang="en-US" sz="1600" dirty="0" err="1" smtClean="0">
              <a:solidFill>
                <a:schemeClr val="tx2"/>
              </a:solidFill>
            </a:endParaRPr>
          </a:p>
        </p:txBody>
      </p:sp>
    </p:spTree>
  </p:cSld>
  <p:clrMapOvr>
    <a:masterClrMapping/>
  </p:clrMapOvr>
</p:sld>
</file>

<file path=ppt/theme/theme1.xml><?xml version="1.0" encoding="utf-8"?>
<a:theme xmlns:a="http://schemas.openxmlformats.org/drawingml/2006/main" name="Default Theme">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0</TotalTime>
  <Words>1327</Words>
  <Application>Microsoft Macintosh PowerPoint</Application>
  <PresentationFormat>On-screen Show (4:3)</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Theme</vt:lpstr>
      <vt:lpstr>Energy and Carbon Reduction  Plan</vt:lpstr>
      <vt:lpstr>Initial Site Evaluation</vt:lpstr>
      <vt:lpstr>First steps</vt:lpstr>
      <vt:lpstr>Program Creation</vt:lpstr>
      <vt:lpstr>The Research Phase</vt:lpstr>
      <vt:lpstr>PHASE ONE of the Program Improvements</vt:lpstr>
      <vt:lpstr>Other CO2 Savings</vt:lpstr>
      <vt:lpstr>Performance Measures</vt:lpstr>
      <vt:lpstr>Awards and recognition</vt:lpstr>
      <vt:lpstr>PHASE TWO of the Program Improvements</vt:lpstr>
      <vt:lpstr>Site Re-evaluation</vt:lpstr>
      <vt:lpstr>The Next Steps…</vt:lpstr>
      <vt:lpstr>The Next Steps…</vt:lpstr>
      <vt:lpstr>2015 Targets (Energy Costs) </vt:lpstr>
      <vt:lpstr>2015 Targets (Energy Use and Energy Star Ratings)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2013-08-08T18:38:08Z</dcterms:created>
  <dcterms:modified xsi:type="dcterms:W3CDTF">2014-05-22T20:31:31Z</dcterms:modified>
</cp:coreProperties>
</file>