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1" r:id="rId4"/>
  </p:sldMasterIdLst>
  <p:notesMasterIdLst>
    <p:notesMasterId r:id="rId6"/>
  </p:notesMasterIdLst>
  <p:handoutMasterIdLst>
    <p:handoutMasterId r:id="rId7"/>
  </p:handoutMasterIdLst>
  <p:sldIdLst>
    <p:sldId id="333" r:id="rId5"/>
  </p:sldIdLst>
  <p:sldSz cx="9144000" cy="6858000" type="screen4x3"/>
  <p:notesSz cx="7023100" cy="93091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74"/>
    <a:srgbClr val="F9F9F9"/>
    <a:srgbClr val="34919E"/>
    <a:srgbClr val="BFCFE7"/>
    <a:srgbClr val="8BB2DD"/>
    <a:srgbClr val="5E95A0"/>
    <a:srgbClr val="53BEF3"/>
    <a:srgbClr val="6C96EA"/>
    <a:srgbClr val="3EADBC"/>
    <a:srgbClr val="D1D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951" autoAdjust="0"/>
    <p:restoredTop sz="54005" autoAdjust="0"/>
  </p:normalViewPr>
  <p:slideViewPr>
    <p:cSldViewPr snapToGrid="0" showGuides="1">
      <p:cViewPr>
        <p:scale>
          <a:sx n="100" d="100"/>
          <a:sy n="100" d="100"/>
        </p:scale>
        <p:origin x="-520" y="-272"/>
      </p:cViewPr>
      <p:guideLst>
        <p:guide orient="horz" pos="2160"/>
        <p:guide orient="horz" pos="187"/>
        <p:guide orient="horz" pos="4224"/>
        <p:guide orient="horz" pos="958"/>
        <p:guide orient="horz" pos="4076"/>
        <p:guide pos="2880"/>
        <p:guide pos="181"/>
        <p:guide pos="5585"/>
        <p:guide pos="388"/>
        <p:guide pos="4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-2058" y="-102"/>
      </p:cViewPr>
      <p:guideLst>
        <p:guide orient="horz" pos="2932"/>
        <p:guide pos="2212"/>
        <p:guide pos="424"/>
        <p:guide pos="4000"/>
        <p:guide pos="3699"/>
        <p:guide pos="7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tags" Target="tags/tag1.xml"/><Relationship Id="rId1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2007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75193704764927"/>
          <c:y val="0.159940058446753"/>
          <c:w val="0.530773171694151"/>
          <c:h val="0.56951314304505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kWh</c:v>
                </c:pt>
              </c:strCache>
            </c:strRef>
          </c:tx>
          <c:spPr>
            <a:solidFill>
              <a:srgbClr val="004274"/>
            </a:solidFill>
          </c:spPr>
          <c:cat>
            <c:strRef>
              <c:f>Sheet1!$A$2</c:f>
              <c:strCache>
                <c:ptCount val="1"/>
                <c:pt idx="0">
                  <c:v>100% Fossil Fuel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1.5993052E7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Wind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100% Fossil Fuel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2353261514889"/>
          <c:y val="0.284408816227106"/>
          <c:w val="0.264292811739552"/>
          <c:h val="0.195655358490849"/>
        </c:manualLayout>
      </c:layout>
      <c:overlay val="0"/>
      <c:txPr>
        <a:bodyPr/>
        <a:lstStyle/>
        <a:p>
          <a:pPr>
            <a:defRPr sz="105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2008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kWh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Pt>
            <c:idx val="1"/>
            <c:bubble3D val="0"/>
            <c:explosion val="36"/>
            <c:spPr>
              <a:solidFill>
                <a:srgbClr val="92D050"/>
              </a:solidFill>
            </c:spPr>
          </c:dPt>
          <c:cat>
            <c:strRef>
              <c:f>Sheet1!$A$2:$A$3</c:f>
              <c:strCache>
                <c:ptCount val="2"/>
                <c:pt idx="0">
                  <c:v>Fossil Fuel</c:v>
                </c:pt>
                <c:pt idx="1">
                  <c:v>8% Renewable Energy Certificates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1.3510246E7</c:v>
                </c:pt>
                <c:pt idx="1">
                  <c:v>1.205413E6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3534254262135"/>
          <c:y val="0.351541906068468"/>
          <c:w val="0.396465745737868"/>
          <c:h val="0.364193187632152"/>
        </c:manualLayout>
      </c:layout>
      <c:overlay val="0"/>
      <c:txPr>
        <a:bodyPr/>
        <a:lstStyle/>
        <a:p>
          <a:pPr>
            <a:defRPr sz="1050" kern="6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2009</a:t>
            </a:r>
            <a:endParaRPr lang="en-US" sz="18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kWh</c:v>
                </c:pt>
              </c:strCache>
            </c:strRef>
          </c:tx>
          <c:dPt>
            <c:idx val="0"/>
            <c:bubble3D val="0"/>
            <c:spPr>
              <a:solidFill>
                <a:srgbClr val="004274"/>
              </a:solidFill>
            </c:spPr>
          </c:dPt>
          <c:dPt>
            <c:idx val="1"/>
            <c:bubble3D val="0"/>
            <c:explosion val="33"/>
          </c:dPt>
          <c:cat>
            <c:strRef>
              <c:f>Sheet1!$A$2:$A$3</c:f>
              <c:strCache>
                <c:ptCount val="2"/>
                <c:pt idx="0">
                  <c:v>Fossil Fuel</c:v>
                </c:pt>
                <c:pt idx="1">
                  <c:v>9% Renewable Energy Certificates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1.2379735E7</c:v>
                </c:pt>
                <c:pt idx="1">
                  <c:v>1.224369E6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7626017901608"/>
          <c:y val="0.361853627869591"/>
          <c:w val="0.402373895636305"/>
          <c:h val="0.385752896322354"/>
        </c:manualLayout>
      </c:layout>
      <c:overlay val="0"/>
      <c:txPr>
        <a:bodyPr/>
        <a:lstStyle/>
        <a:p>
          <a:pPr>
            <a:defRPr sz="105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2010</a:t>
            </a:r>
            <a:r>
              <a:rPr lang="en-US" sz="1800" baseline="0" dirty="0" smtClean="0"/>
              <a:t> </a:t>
            </a:r>
            <a:endParaRPr lang="en-US" sz="18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kWh</c:v>
                </c:pt>
              </c:strCache>
            </c:strRef>
          </c:tx>
          <c:dPt>
            <c:idx val="0"/>
            <c:bubble3D val="0"/>
            <c:spPr>
              <a:solidFill>
                <a:srgbClr val="004274"/>
              </a:solidFill>
            </c:spPr>
          </c:dPt>
          <c:dPt>
            <c:idx val="1"/>
            <c:bubble3D val="0"/>
            <c:explosion val="17"/>
          </c:dPt>
          <c:cat>
            <c:strRef>
              <c:f>Sheet1!$A$2:$A$3</c:f>
              <c:strCache>
                <c:ptCount val="2"/>
                <c:pt idx="0">
                  <c:v>Fossil Fuel</c:v>
                </c:pt>
                <c:pt idx="1">
                  <c:v>15% Renewable Energy Certificates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8.944838E6</c:v>
                </c:pt>
                <c:pt idx="1">
                  <c:v>1.578501E6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6156696366579"/>
          <c:y val="0.340778575244469"/>
          <c:w val="0.379583208381721"/>
          <c:h val="0.369770283139388"/>
        </c:manualLayout>
      </c:layout>
      <c:overlay val="0"/>
      <c:txPr>
        <a:bodyPr/>
        <a:lstStyle/>
        <a:p>
          <a:pPr>
            <a:defRPr sz="105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2011</a:t>
            </a:r>
            <a:r>
              <a:rPr lang="en-US" sz="1800" baseline="0" dirty="0" smtClean="0"/>
              <a:t> - 2012 *</a:t>
            </a:r>
            <a:endParaRPr lang="en-US" sz="18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kWh</c:v>
                </c:pt>
              </c:strCache>
            </c:strRef>
          </c:tx>
          <c:dPt>
            <c:idx val="0"/>
            <c:bubble3D val="0"/>
            <c:spPr>
              <a:solidFill>
                <a:srgbClr val="004274"/>
              </a:solidFill>
            </c:spPr>
          </c:dPt>
          <c:dPt>
            <c:idx val="1"/>
            <c:bubble3D val="0"/>
            <c:explosion val="17"/>
          </c:dPt>
          <c:cat>
            <c:strRef>
              <c:f>Sheet1!$A$2:$A$3</c:f>
              <c:strCache>
                <c:ptCount val="2"/>
                <c:pt idx="0">
                  <c:v>Fossil Fuel</c:v>
                </c:pt>
                <c:pt idx="1">
                  <c:v>50% Renewable Energy Certificates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1.3510246E7</c:v>
                </c:pt>
                <c:pt idx="1">
                  <c:v>1.3510246E7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3274934383202"/>
          <c:y val="0.336386743770107"/>
          <c:w val="0.372575000915447"/>
          <c:h val="0.366823213764949"/>
        </c:manualLayout>
      </c:layout>
      <c:overlay val="0"/>
      <c:txPr>
        <a:bodyPr/>
        <a:lstStyle/>
        <a:p>
          <a:pPr>
            <a:defRPr sz="105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2013*</a:t>
            </a:r>
            <a:r>
              <a:rPr lang="en-US" sz="1800" baseline="0" dirty="0" smtClean="0"/>
              <a:t> </a:t>
            </a:r>
            <a:endParaRPr lang="en-US" sz="18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kWh</c:v>
                </c:pt>
              </c:strCache>
            </c:strRef>
          </c:tx>
          <c:dPt>
            <c:idx val="0"/>
            <c:bubble3D val="0"/>
            <c:spPr>
              <a:solidFill>
                <a:srgbClr val="004274"/>
              </a:solidFill>
            </c:spPr>
          </c:dPt>
          <c:dPt>
            <c:idx val="1"/>
            <c:bubble3D val="0"/>
            <c:explosion val="17"/>
          </c:dPt>
          <c:dPt>
            <c:idx val="2"/>
            <c:bubble3D val="0"/>
            <c:spPr>
              <a:solidFill>
                <a:srgbClr val="FFFF00"/>
              </a:solidFill>
            </c:spPr>
          </c:dPt>
          <c:cat>
            <c:strRef>
              <c:f>Sheet1!$A$2:$A$4</c:f>
              <c:strCache>
                <c:ptCount val="3"/>
                <c:pt idx="0">
                  <c:v>Fossil Fuel</c:v>
                </c:pt>
                <c:pt idx="1">
                  <c:v>75% Renewable Energy Certificates</c:v>
                </c:pt>
                <c:pt idx="2">
                  <c:v>Solar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18.0</c:v>
                </c:pt>
                <c:pt idx="1">
                  <c:v>75.0</c:v>
                </c:pt>
                <c:pt idx="2">
                  <c:v>38.0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Fossil Fuel</c:v>
                </c:pt>
                <c:pt idx="1">
                  <c:v>75% Renewable Energy Certificates</c:v>
                </c:pt>
                <c:pt idx="2">
                  <c:v>Solar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1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6242115012898"/>
          <c:y val="0.20711113813476"/>
          <c:w val="0.409484349725975"/>
          <c:h val="0.781989278367231"/>
        </c:manualLayout>
      </c:layout>
      <c:overlay val="0"/>
      <c:txPr>
        <a:bodyPr/>
        <a:lstStyle/>
        <a:p>
          <a:pPr>
            <a:defRPr sz="105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79267" y="36650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79267" y="864940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pPr algn="l"/>
            <a:fld id="{75A1FD7C-D97D-418B-9498-035D17392EED}" type="datetimeFigureOut">
              <a:rPr lang="en-US" sz="10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algn="l"/>
              <a:t>5/22/14</a:t>
            </a:fld>
            <a:endParaRPr lang="en-US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020336" y="366500"/>
            <a:ext cx="2599075" cy="465455"/>
          </a:xfrm>
          <a:prstGeom prst="rect">
            <a:avLst/>
          </a:prstGeom>
        </p:spPr>
        <p:txBody>
          <a:bodyPr vert="horz" lIns="93317" tIns="46659" rIns="93317" bIns="46659" rtlCol="0" anchor="t"/>
          <a:lstStyle>
            <a:lvl1pPr algn="l">
              <a:defRPr sz="1200"/>
            </a:lvl1pPr>
          </a:lstStyle>
          <a:p>
            <a:pPr algn="r"/>
            <a:r>
              <a:rPr lang="en-US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Munich Re</a:t>
            </a:r>
            <a:endParaRPr lang="en-US" sz="1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576067" y="864940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EEABD0B5-4480-426B-B0B0-B3ADA101E8D0}" type="slidenum">
              <a:rPr lang="en-US" sz="10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0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5758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t"/>
          <a:lstStyle>
            <a:lvl1pPr algn="l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73048" y="8843645"/>
            <a:ext cx="283850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647DA14-1E89-4CD7-86C8-8666AA27E017}" type="datetimeFigureOut">
              <a:rPr lang="en-US" noProof="0" smtClean="0"/>
              <a:pPr/>
              <a:t>5/22/14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88401" y="4421823"/>
            <a:ext cx="4683692" cy="4189095"/>
          </a:xfrm>
          <a:prstGeom prst="rect">
            <a:avLst/>
          </a:prstGeom>
        </p:spPr>
        <p:txBody>
          <a:bodyPr vert="horz" lIns="93317" tIns="46659" rIns="93317" bIns="4665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595919" y="0"/>
            <a:ext cx="1846799" cy="465455"/>
          </a:xfrm>
          <a:prstGeom prst="rect">
            <a:avLst/>
          </a:prstGeom>
        </p:spPr>
        <p:txBody>
          <a:bodyPr vert="horz" lIns="93317" tIns="46659" rIns="93317" bIns="46659" rtlCol="0" anchor="t"/>
          <a:lstStyle>
            <a:lvl1pPr algn="r">
              <a:defRPr sz="1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Munich Re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35903" y="8843645"/>
            <a:ext cx="2614150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5721651-C618-4989-BD9A-C51CDEA22A0A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356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G_2909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187952"/>
          </a:xfrm>
          <a:prstGeom prst="rect">
            <a:avLst/>
          </a:prstGeom>
        </p:spPr>
      </p:pic>
      <p:grpSp>
        <p:nvGrpSpPr>
          <p:cNvPr id="4" name="Group 19"/>
          <p:cNvGrpSpPr/>
          <p:nvPr/>
        </p:nvGrpSpPr>
        <p:grpSpPr>
          <a:xfrm>
            <a:off x="-4" y="3785428"/>
            <a:ext cx="9144004" cy="3072572"/>
            <a:chOff x="-4" y="3785428"/>
            <a:chExt cx="9144004" cy="3072572"/>
          </a:xfrm>
        </p:grpSpPr>
        <p:sp>
          <p:nvSpPr>
            <p:cNvPr id="21" name="Rechtwinkliges Dreieck 13"/>
            <p:cNvSpPr/>
            <p:nvPr userDrawn="1"/>
          </p:nvSpPr>
          <p:spPr>
            <a:xfrm flipH="1">
              <a:off x="8748000" y="3785428"/>
              <a:ext cx="396000" cy="396000"/>
            </a:xfrm>
            <a:prstGeom prst="rtTriangle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2" name="Rechtwinkliges Dreieck 13"/>
            <p:cNvSpPr/>
            <p:nvPr userDrawn="1"/>
          </p:nvSpPr>
          <p:spPr>
            <a:xfrm flipH="1">
              <a:off x="-4" y="4181484"/>
              <a:ext cx="9144003" cy="2676516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435200"/>
            <a:ext cx="6318000" cy="864000"/>
          </a:xfrm>
        </p:spPr>
        <p:txBody>
          <a:bodyPr/>
          <a:lstStyle>
            <a:lvl1pPr algn="l">
              <a:defRPr sz="26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5932800"/>
            <a:ext cx="6318000" cy="5652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60000" y="5320800"/>
            <a:ext cx="6318000" cy="46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3" name="Picture 199" descr="Logo_MunichRE_SM_042mm_ZG2100mm_2%_C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6112" y="6011863"/>
            <a:ext cx="1890000" cy="51446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56000" y="1512000"/>
            <a:ext cx="2682000" cy="4770000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44000" rIns="108000" bIns="72000"/>
          <a:lstStyle>
            <a:lvl1pPr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287339" y="1998000"/>
            <a:ext cx="5544000" cy="4284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44000" rIns="108000" bIns="72000"/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smtClean="0"/>
              <a:t> </a:t>
            </a:r>
            <a:endParaRPr lang="en-GB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9" y="1512000"/>
            <a:ext cx="5544000" cy="396000"/>
          </a:xfrm>
          <a:solidFill>
            <a:schemeClr val="accent4"/>
          </a:solidFill>
        </p:spPr>
        <p:txBody>
          <a:bodyPr lIns="180000" tIns="36000" rIns="72000" bIns="36000" anchor="t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75600"/>
            <a:ext cx="7956000" cy="3096000"/>
          </a:xfrm>
        </p:spPr>
        <p:txBody>
          <a:bodyPr/>
          <a:lstStyle>
            <a:lvl1pPr>
              <a:defRPr sz="3600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94000" y="5328000"/>
            <a:ext cx="5040000" cy="288000"/>
          </a:xfrm>
        </p:spPr>
        <p:txBody>
          <a:bodyPr anchor="ctr"/>
          <a:lstStyle>
            <a:lvl1pPr marL="0" indent="0">
              <a:buFontTx/>
              <a:buNone/>
              <a:defRPr sz="1400" i="1"/>
            </a:lvl1pPr>
            <a:lvl2pPr>
              <a:buFontTx/>
              <a:buNone/>
              <a:defRPr sz="1400" i="1"/>
            </a:lvl2pPr>
            <a:lvl3pPr>
              <a:buFontTx/>
              <a:buNone/>
              <a:defRPr sz="1400" i="1"/>
            </a:lvl3pPr>
            <a:lvl4pPr>
              <a:buFontTx/>
              <a:buNone/>
              <a:defRPr sz="1400" i="1"/>
            </a:lvl4pPr>
            <a:lvl5pPr>
              <a:buFontTx/>
              <a:buNone/>
              <a:defRPr sz="1400" i="1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ion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440000"/>
            <a:ext cx="6984000" cy="1800000"/>
          </a:xfrm>
        </p:spPr>
        <p:txBody>
          <a:bodyPr/>
          <a:lstStyle>
            <a:lvl1pPr>
              <a:defRPr sz="2400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pic>
        <p:nvPicPr>
          <p:cNvPr id="4" name="Grafik 4" descr="shutterstock_18843913_zugeschnit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5" name="Grafik 4" descr="shutterstock_18843913_zugeschnitte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ion slide with picture se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440000"/>
            <a:ext cx="6984000" cy="1800000"/>
          </a:xfrm>
        </p:spPr>
        <p:txBody>
          <a:bodyPr/>
          <a:lstStyle>
            <a:lvl1pPr>
              <a:defRPr sz="2400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433794"/>
            <a:ext cx="9144000" cy="3427200"/>
          </a:xfrm>
        </p:spPr>
        <p:txBody>
          <a:bodyPr/>
          <a:lstStyle>
            <a:lvl1pPr>
              <a:buFontTx/>
              <a:buNone/>
              <a:defRPr sz="1600"/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37735" y="6534000"/>
            <a:ext cx="442800" cy="270000"/>
          </a:xfrm>
        </p:spPr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media clip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0"/>
          </p:nvPr>
        </p:nvSpPr>
        <p:spPr>
          <a:xfrm>
            <a:off x="287340" y="1512000"/>
            <a:ext cx="8569325" cy="4768850"/>
          </a:xfrm>
        </p:spPr>
        <p:txBody>
          <a:bodyPr/>
          <a:lstStyle>
            <a:lvl1pPr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 smtClean="0"/>
              <a:t>Click icon to add media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G_2909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187952"/>
          </a:xfrm>
          <a:prstGeom prst="rect">
            <a:avLst/>
          </a:prstGeom>
        </p:spPr>
      </p:pic>
      <p:grpSp>
        <p:nvGrpSpPr>
          <p:cNvPr id="3" name="Group 19"/>
          <p:cNvGrpSpPr/>
          <p:nvPr userDrawn="1"/>
        </p:nvGrpSpPr>
        <p:grpSpPr>
          <a:xfrm>
            <a:off x="-4" y="3785428"/>
            <a:ext cx="9144004" cy="3072572"/>
            <a:chOff x="-4" y="3785428"/>
            <a:chExt cx="9144004" cy="3072572"/>
          </a:xfrm>
        </p:grpSpPr>
        <p:sp>
          <p:nvSpPr>
            <p:cNvPr id="22" name="Rechtwinkliges Dreieck 13"/>
            <p:cNvSpPr/>
            <p:nvPr userDrawn="1"/>
          </p:nvSpPr>
          <p:spPr>
            <a:xfrm flipH="1">
              <a:off x="-4" y="4181484"/>
              <a:ext cx="9144003" cy="2676516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1" name="Rechtwinkliges Dreieck 13"/>
            <p:cNvSpPr/>
            <p:nvPr userDrawn="1"/>
          </p:nvSpPr>
          <p:spPr>
            <a:xfrm flipH="1">
              <a:off x="8748000" y="3785428"/>
              <a:ext cx="396000" cy="396000"/>
            </a:xfrm>
            <a:prstGeom prst="rtTriangle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1425" y="4425675"/>
            <a:ext cx="7774350" cy="864000"/>
          </a:xfrm>
        </p:spPr>
        <p:txBody>
          <a:bodyPr/>
          <a:lstStyle>
            <a:lvl1pPr algn="l">
              <a:defRPr sz="24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CLOSING</a:t>
            </a:r>
            <a:endParaRPr lang="en-GB" noProof="0" dirty="0"/>
          </a:p>
        </p:txBody>
      </p:sp>
      <p:pic>
        <p:nvPicPr>
          <p:cNvPr id="13" name="Picture 199" descr="Logo_MunichRE_SM_042mm_ZG2100mm_2%_C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6112" y="6011863"/>
            <a:ext cx="1890000" cy="514469"/>
          </a:xfrm>
          <a:prstGeom prst="rect">
            <a:avLst/>
          </a:prstGeom>
          <a:noFill/>
        </p:spPr>
      </p:pic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360000" y="5932800"/>
            <a:ext cx="6318000" cy="5652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60000" y="5320800"/>
            <a:ext cx="6318000" cy="46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06000"/>
            <a:ext cx="6840000" cy="720000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0838" indent="-350838">
              <a:buFont typeface="+mj-lt"/>
              <a:buAutoNum type="arabicPeriod"/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40" y="1512000"/>
            <a:ext cx="8569325" cy="396000"/>
          </a:xfrm>
          <a:solidFill>
            <a:schemeClr val="accent4"/>
          </a:solidFill>
        </p:spPr>
        <p:txBody>
          <a:bodyPr lIns="180000" tIns="36000" rIns="72000" bIns="36000" anchor="t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277201" y="1994400"/>
            <a:ext cx="8569325" cy="4284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Tx/>
              <a:buNone/>
              <a:defRPr sz="1400" b="0"/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287340" y="1520825"/>
            <a:ext cx="8569325" cy="4766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Tx/>
              <a:buNone/>
              <a:defRPr sz="1600"/>
            </a:lvl1pPr>
          </a:lstStyle>
          <a:p>
            <a:r>
              <a:rPr lang="en-US" noProof="0" dirty="0" smtClean="0"/>
              <a:t>Click icon to add table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448550" y="142875"/>
            <a:ext cx="1562100" cy="5334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340" y="2112699"/>
            <a:ext cx="4104000" cy="4176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44000" rIns="108000" b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1200" y="2112699"/>
            <a:ext cx="4104000" cy="4176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44000" rIns="108000" b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40" y="1512000"/>
            <a:ext cx="4104000" cy="540000"/>
          </a:xfrm>
          <a:solidFill>
            <a:schemeClr val="accent4"/>
          </a:solidFill>
        </p:spPr>
        <p:txBody>
          <a:bodyPr lIns="180000" tIns="36000" rIns="72000" bIns="36000" anchor="t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41200" y="1512000"/>
            <a:ext cx="4104000" cy="540000"/>
          </a:xfrm>
          <a:solidFill>
            <a:schemeClr val="accent4"/>
          </a:solidFill>
        </p:spPr>
        <p:txBody>
          <a:bodyPr lIns="180000" tIns="36000" rIns="72000" bIns="36000" anchor="t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8" name="Picture 7" descr="Logo_MunichRE_R_36mm_C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9038" y="180975"/>
            <a:ext cx="1438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87337" y="1512000"/>
            <a:ext cx="2682000" cy="3024000"/>
          </a:xfrm>
        </p:spPr>
        <p:txBody>
          <a:bodyPr/>
          <a:lstStyle>
            <a:lvl1pPr>
              <a:buFontTx/>
              <a:buNone/>
              <a:defRPr sz="1400"/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87337" y="4647433"/>
            <a:ext cx="2682000" cy="1638000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08000" rIns="108000" bIns="36000"/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221668" y="1512000"/>
            <a:ext cx="2682000" cy="3024000"/>
          </a:xfrm>
        </p:spPr>
        <p:txBody>
          <a:bodyPr/>
          <a:lstStyle>
            <a:lvl1pPr>
              <a:buFontTx/>
              <a:buNone/>
              <a:defRPr sz="1400"/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221668" y="4647433"/>
            <a:ext cx="2682000" cy="1638000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08000" rIns="108000" bIns="36000"/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56000" y="1512000"/>
            <a:ext cx="2682000" cy="3024000"/>
          </a:xfrm>
        </p:spPr>
        <p:txBody>
          <a:bodyPr/>
          <a:lstStyle>
            <a:lvl1pPr>
              <a:buFontTx/>
              <a:buNone/>
              <a:defRPr sz="1400"/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56000" y="4647433"/>
            <a:ext cx="2682000" cy="1638000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08000" rIns="108000" bIns="36000"/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56000" y="1512000"/>
            <a:ext cx="2682000" cy="4770000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44000" rIns="108000" bIns="72000"/>
          <a:lstStyle>
            <a:lvl1pPr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287339" y="1512000"/>
            <a:ext cx="5544000" cy="477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306000"/>
            <a:ext cx="68400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1439999"/>
            <a:ext cx="8568000" cy="484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8807" y="6534000"/>
            <a:ext cx="442800" cy="27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D94909C6-CC71-4962-A18E-AF0515723D9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2" descr="V:\G-Com\G-Com1.4\Jobs\Powerpoint\04_PPT_Vorlagen_und_Master\37_Neue Marke\Bilder und Linien\Bild_blau_2.wmf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75431" y="1096170"/>
            <a:ext cx="8586000" cy="97200"/>
          </a:xfrm>
          <a:prstGeom prst="rect">
            <a:avLst/>
          </a:prstGeom>
          <a:noFill/>
        </p:spPr>
      </p:pic>
      <p:pic>
        <p:nvPicPr>
          <p:cNvPr id="11" name="Picture 198" descr="Logo_MunichRE_SM_036mm_ZG1800mm_2%_CO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572375" y="250825"/>
            <a:ext cx="1404000" cy="38305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9" r:id="rId15"/>
    <p:sldLayoutId id="2147483686" r:id="rId16"/>
    <p:sldLayoutId id="2147483687" r:id="rId1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6225" indent="-276225" algn="l" defTabSz="914400" rtl="0" eaLnBrk="1" latinLnBrk="0" hangingPunct="1">
        <a:lnSpc>
          <a:spcPct val="120000"/>
        </a:lnSpc>
        <a:spcBef>
          <a:spcPts val="1200"/>
        </a:spcBef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2925" indent="-266700" algn="l" defTabSz="914400" rtl="0" eaLnBrk="1" latinLnBrk="0" hangingPunct="1">
        <a:lnSpc>
          <a:spcPct val="120000"/>
        </a:lnSpc>
        <a:spcBef>
          <a:spcPts val="1200"/>
        </a:spcBef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19150" indent="-276225" algn="l" defTabSz="914400" rtl="0" eaLnBrk="1" latinLnBrk="0" hangingPunct="1">
        <a:lnSpc>
          <a:spcPct val="120000"/>
        </a:lnSpc>
        <a:spcBef>
          <a:spcPts val="1200"/>
        </a:spcBef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84263" indent="-265113" algn="l" defTabSz="914400" rtl="0" eaLnBrk="1" latinLnBrk="0" hangingPunct="1">
        <a:lnSpc>
          <a:spcPct val="120000"/>
        </a:lnSpc>
        <a:spcBef>
          <a:spcPts val="1200"/>
        </a:spcBef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60488" indent="-265113" algn="l" defTabSz="914400" rtl="0" eaLnBrk="1" latinLnBrk="0" hangingPunct="1">
        <a:lnSpc>
          <a:spcPct val="120000"/>
        </a:lnSpc>
        <a:spcBef>
          <a:spcPts val="1200"/>
        </a:spcBef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chart" Target="../charts/chart5.xml"/><Relationship Id="rId7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262474" y="1934160"/>
          <a:ext cx="2652176" cy="2599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95422" y="1512000"/>
            <a:ext cx="8549778" cy="365760"/>
          </a:xfrm>
          <a:solidFill>
            <a:srgbClr val="004274"/>
          </a:solidFill>
        </p:spPr>
        <p:txBody>
          <a:bodyPr/>
          <a:lstStyle/>
          <a:p>
            <a:r>
              <a:rPr lang="en-US" dirty="0" smtClean="0"/>
              <a:t>% of Renewable Energy </a:t>
            </a:r>
            <a:r>
              <a:rPr lang="en-US" sz="1050" dirty="0" smtClean="0"/>
              <a:t>(renewable energy certificates purchased from wind turbine generated sources</a:t>
            </a:r>
            <a:r>
              <a:rPr lang="en-US" dirty="0" smtClean="0"/>
              <a:t>) </a:t>
            </a:r>
          </a:p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8000" y="306000"/>
            <a:ext cx="6840000" cy="720000"/>
          </a:xfrm>
        </p:spPr>
        <p:txBody>
          <a:bodyPr/>
          <a:lstStyle/>
          <a:p>
            <a:r>
              <a:rPr lang="en-US" sz="1200" dirty="0" smtClean="0"/>
              <a:t>Performance Dashboard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Campus Renewable Energy Consumption</a:t>
            </a:r>
            <a:br>
              <a:rPr lang="en-US" dirty="0" smtClean="0"/>
            </a:br>
            <a:r>
              <a:rPr lang="en-US" sz="1550" dirty="0" smtClean="0"/>
              <a:t>Annual Totals 2007-2013</a:t>
            </a:r>
            <a:endParaRPr lang="en-US" sz="1550" dirty="0"/>
          </a:p>
        </p:txBody>
      </p:sp>
      <p:graphicFrame>
        <p:nvGraphicFramePr>
          <p:cNvPr id="12" name="Content Placeholder 9"/>
          <p:cNvGraphicFramePr>
            <a:graphicFrameLocks/>
          </p:cNvGraphicFramePr>
          <p:nvPr/>
        </p:nvGraphicFramePr>
        <p:xfrm>
          <a:off x="3309718" y="1853856"/>
          <a:ext cx="2662457" cy="2208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6134100" y="1897528"/>
          <a:ext cx="2809875" cy="2102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161924" y="4152900"/>
          <a:ext cx="2971801" cy="211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3162300" y="4152902"/>
          <a:ext cx="3048000" cy="2124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Rectangle 17"/>
          <p:cNvSpPr/>
          <p:nvPr/>
        </p:nvSpPr>
        <p:spPr>
          <a:xfrm>
            <a:off x="7743825" y="414337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3823" y="6538889"/>
            <a:ext cx="8724901" cy="25243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noAutofit/>
          </a:bodyPr>
          <a:lstStyle/>
          <a:p>
            <a:pPr algn="l"/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Source: *</a:t>
            </a:r>
            <a:r>
              <a:rPr lang="en-US" sz="9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Contract negotiated for the renewable energy certificates  began 11/1/2010 and extends to10/31/2012.  </a:t>
            </a:r>
            <a:r>
              <a:rPr lang="en-US" sz="9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We will increase to 100% in January 2014.</a:t>
            </a:r>
            <a:endParaRPr lang="en-US" sz="9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2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6210300" y="4067174"/>
          <a:ext cx="2543175" cy="235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owerPoint template MR SM 4-3 original">
  <a:themeElements>
    <a:clrScheme name="Munich Re">
      <a:dk1>
        <a:sysClr val="windowText" lastClr="000000"/>
      </a:dk1>
      <a:lt1>
        <a:sysClr val="window" lastClr="FFFFFF"/>
      </a:lt1>
      <a:dk2>
        <a:srgbClr val="4D4E53"/>
      </a:dk2>
      <a:lt2>
        <a:srgbClr val="F7941D"/>
      </a:lt2>
      <a:accent1>
        <a:srgbClr val="34909C"/>
      </a:accent1>
      <a:accent2>
        <a:srgbClr val="8DC63F"/>
      </a:accent2>
      <a:accent3>
        <a:srgbClr val="B72126"/>
      </a:accent3>
      <a:accent4>
        <a:srgbClr val="B2C1CA"/>
      </a:accent4>
      <a:accent5>
        <a:srgbClr val="00589A"/>
      </a:accent5>
      <a:accent6>
        <a:srgbClr val="714A9C"/>
      </a:accent6>
      <a:hlink>
        <a:srgbClr val="0A509E"/>
      </a:hlink>
      <a:folHlink>
        <a:srgbClr val="7993A3"/>
      </a:folHlink>
    </a:clrScheme>
    <a:fontScheme name="Munich Re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>
        <a:spAutoFit/>
      </a:bodyPr>
      <a:lstStyle>
        <a:defPPr>
          <a:defRPr sz="1600" dirty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unich RE FINAL">
      <a:dk1>
        <a:srgbClr val="000000"/>
      </a:dk1>
      <a:lt1>
        <a:sysClr val="window" lastClr="FFFFFF"/>
      </a:lt1>
      <a:dk2>
        <a:srgbClr val="4D4E53"/>
      </a:dk2>
      <a:lt2>
        <a:srgbClr val="F7941D"/>
      </a:lt2>
      <a:accent1>
        <a:srgbClr val="34909C"/>
      </a:accent1>
      <a:accent2>
        <a:srgbClr val="8DC63F"/>
      </a:accent2>
      <a:accent3>
        <a:srgbClr val="B72126"/>
      </a:accent3>
      <a:accent4>
        <a:srgbClr val="B2C1CA"/>
      </a:accent4>
      <a:accent5>
        <a:srgbClr val="00589A"/>
      </a:accent5>
      <a:accent6>
        <a:srgbClr val="714A9C"/>
      </a:accent6>
      <a:hlink>
        <a:srgbClr val="92278F"/>
      </a:hlink>
      <a:folHlink>
        <a:srgbClr val="CE7B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unich RE FINAL">
      <a:dk1>
        <a:srgbClr val="000000"/>
      </a:dk1>
      <a:lt1>
        <a:sysClr val="window" lastClr="FFFFFF"/>
      </a:lt1>
      <a:dk2>
        <a:srgbClr val="4D4E53"/>
      </a:dk2>
      <a:lt2>
        <a:srgbClr val="F7941D"/>
      </a:lt2>
      <a:accent1>
        <a:srgbClr val="34909C"/>
      </a:accent1>
      <a:accent2>
        <a:srgbClr val="8DC63F"/>
      </a:accent2>
      <a:accent3>
        <a:srgbClr val="B72126"/>
      </a:accent3>
      <a:accent4>
        <a:srgbClr val="B2C1CA"/>
      </a:accent4>
      <a:accent5>
        <a:srgbClr val="00589A"/>
      </a:accent5>
      <a:accent6>
        <a:srgbClr val="714A9C"/>
      </a:accent6>
      <a:hlink>
        <a:srgbClr val="92278F"/>
      </a:hlink>
      <a:folHlink>
        <a:srgbClr val="CE7B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unich Re">
    <a:dk1>
      <a:sysClr val="windowText" lastClr="000000"/>
    </a:dk1>
    <a:lt1>
      <a:sysClr val="window" lastClr="FFFFFF"/>
    </a:lt1>
    <a:dk2>
      <a:srgbClr val="4D4E53"/>
    </a:dk2>
    <a:lt2>
      <a:srgbClr val="F7941D"/>
    </a:lt2>
    <a:accent1>
      <a:srgbClr val="34909C"/>
    </a:accent1>
    <a:accent2>
      <a:srgbClr val="8DC63F"/>
    </a:accent2>
    <a:accent3>
      <a:srgbClr val="B72126"/>
    </a:accent3>
    <a:accent4>
      <a:srgbClr val="B2C1CA"/>
    </a:accent4>
    <a:accent5>
      <a:srgbClr val="00589A"/>
    </a:accent5>
    <a:accent6>
      <a:srgbClr val="714A9C"/>
    </a:accent6>
    <a:hlink>
      <a:srgbClr val="0A509E"/>
    </a:hlink>
    <a:folHlink>
      <a:srgbClr val="7993A3"/>
    </a:folHlink>
  </a:clrScheme>
  <a:fontScheme name="Munich Re">
    <a:majorFont>
      <a:latin typeface="Arial"/>
      <a:ea typeface="Arial Unicode MS"/>
      <a:cs typeface="Arial"/>
    </a:majorFont>
    <a:minorFont>
      <a:latin typeface="Arial"/>
      <a:ea typeface="Arial Unicode MS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unich Re">
    <a:dk1>
      <a:sysClr val="windowText" lastClr="000000"/>
    </a:dk1>
    <a:lt1>
      <a:sysClr val="window" lastClr="FFFFFF"/>
    </a:lt1>
    <a:dk2>
      <a:srgbClr val="4D4E53"/>
    </a:dk2>
    <a:lt2>
      <a:srgbClr val="F7941D"/>
    </a:lt2>
    <a:accent1>
      <a:srgbClr val="34909C"/>
    </a:accent1>
    <a:accent2>
      <a:srgbClr val="8DC63F"/>
    </a:accent2>
    <a:accent3>
      <a:srgbClr val="B72126"/>
    </a:accent3>
    <a:accent4>
      <a:srgbClr val="B2C1CA"/>
    </a:accent4>
    <a:accent5>
      <a:srgbClr val="00589A"/>
    </a:accent5>
    <a:accent6>
      <a:srgbClr val="714A9C"/>
    </a:accent6>
    <a:hlink>
      <a:srgbClr val="0A509E"/>
    </a:hlink>
    <a:folHlink>
      <a:srgbClr val="7993A3"/>
    </a:folHlink>
  </a:clrScheme>
  <a:fontScheme name="Munich Re">
    <a:majorFont>
      <a:latin typeface="Arial"/>
      <a:ea typeface="Arial Unicode MS"/>
      <a:cs typeface="Arial"/>
    </a:majorFont>
    <a:minorFont>
      <a:latin typeface="Arial"/>
      <a:ea typeface="Arial Unicode MS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unich Re">
    <a:dk1>
      <a:sysClr val="windowText" lastClr="000000"/>
    </a:dk1>
    <a:lt1>
      <a:sysClr val="window" lastClr="FFFFFF"/>
    </a:lt1>
    <a:dk2>
      <a:srgbClr val="4D4E53"/>
    </a:dk2>
    <a:lt2>
      <a:srgbClr val="F7941D"/>
    </a:lt2>
    <a:accent1>
      <a:srgbClr val="34909C"/>
    </a:accent1>
    <a:accent2>
      <a:srgbClr val="8DC63F"/>
    </a:accent2>
    <a:accent3>
      <a:srgbClr val="B72126"/>
    </a:accent3>
    <a:accent4>
      <a:srgbClr val="B2C1CA"/>
    </a:accent4>
    <a:accent5>
      <a:srgbClr val="00589A"/>
    </a:accent5>
    <a:accent6>
      <a:srgbClr val="714A9C"/>
    </a:accent6>
    <a:hlink>
      <a:srgbClr val="0A509E"/>
    </a:hlink>
    <a:folHlink>
      <a:srgbClr val="7993A3"/>
    </a:folHlink>
  </a:clrScheme>
  <a:fontScheme name="Munich Re">
    <a:majorFont>
      <a:latin typeface="Arial"/>
      <a:ea typeface="Arial Unicode MS"/>
      <a:cs typeface="Arial"/>
    </a:majorFont>
    <a:minorFont>
      <a:latin typeface="Arial"/>
      <a:ea typeface="Arial Unicode MS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unich Re">
    <a:dk1>
      <a:sysClr val="windowText" lastClr="000000"/>
    </a:dk1>
    <a:lt1>
      <a:sysClr val="window" lastClr="FFFFFF"/>
    </a:lt1>
    <a:dk2>
      <a:srgbClr val="4D4E53"/>
    </a:dk2>
    <a:lt2>
      <a:srgbClr val="F7941D"/>
    </a:lt2>
    <a:accent1>
      <a:srgbClr val="34909C"/>
    </a:accent1>
    <a:accent2>
      <a:srgbClr val="8DC63F"/>
    </a:accent2>
    <a:accent3>
      <a:srgbClr val="B72126"/>
    </a:accent3>
    <a:accent4>
      <a:srgbClr val="B2C1CA"/>
    </a:accent4>
    <a:accent5>
      <a:srgbClr val="00589A"/>
    </a:accent5>
    <a:accent6>
      <a:srgbClr val="714A9C"/>
    </a:accent6>
    <a:hlink>
      <a:srgbClr val="0A509E"/>
    </a:hlink>
    <a:folHlink>
      <a:srgbClr val="7993A3"/>
    </a:folHlink>
  </a:clrScheme>
  <a:fontScheme name="Munich Re">
    <a:majorFont>
      <a:latin typeface="Arial"/>
      <a:ea typeface="Arial Unicode MS"/>
      <a:cs typeface="Arial"/>
    </a:majorFont>
    <a:minorFont>
      <a:latin typeface="Arial"/>
      <a:ea typeface="Arial Unicode MS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D916906A47949A3DEFF1F72CF2348" ma:contentTypeVersion="8" ma:contentTypeDescription="Create a new document." ma:contentTypeScope="" ma:versionID="26d35d67d8350b2ad289f9ac2af9cb7e">
  <xsd:schema xmlns:xsd="http://www.w3.org/2001/XMLSchema" xmlns:p="http://schemas.microsoft.com/office/2006/metadata/properties" xmlns:ns2="F3FDA6DA-1E77-420E-AC0F-EA0FDFA20592" targetNamespace="http://schemas.microsoft.com/office/2006/metadata/properties" ma:root="true" ma:fieldsID="bd699d5c9c824fc882683cf95175b907" ns2:_="">
    <xsd:import namespace="F3FDA6DA-1E77-420E-AC0F-EA0FDFA20592"/>
    <xsd:element name="properties">
      <xsd:complexType>
        <xsd:sequence>
          <xsd:element name="documentManagement">
            <xsd:complexType>
              <xsd:all>
                <xsd:element ref="ns2:Author0"/>
                <xsd:element ref="ns2:Publisher" minOccurs="0"/>
                <xsd:element ref="ns2:Description0"/>
                <xsd:element ref="ns2:Rights" minOccurs="0"/>
                <xsd:element ref="ns2:Confidentiality" minOccurs="0"/>
                <xsd:element ref="ns2:WorkingUnit" minOccurs="0"/>
                <xsd:element ref="ns2:Language" minOccurs="0"/>
                <xsd:element ref="ns2:Forma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3FDA6DA-1E77-420E-AC0F-EA0FDFA20592" elementFormDefault="qualified">
    <xsd:import namespace="http://schemas.microsoft.com/office/2006/documentManagement/types"/>
    <xsd:element name="Author0" ma:index="8" ma:displayName="Author" ma:internalName="Author0">
      <xsd:simpleType>
        <xsd:restriction base="dms:Text">
          <xsd:maxLength value="255"/>
        </xsd:restriction>
      </xsd:simpleType>
    </xsd:element>
    <xsd:element name="Publisher" ma:index="9" nillable="true" ma:displayName="Publisher" ma:internalName="Publisher">
      <xsd:simpleType>
        <xsd:restriction base="dms:Text">
          <xsd:maxLength value="255"/>
        </xsd:restriction>
      </xsd:simpleType>
    </xsd:element>
    <xsd:element name="Description0" ma:index="10" ma:displayName="Description" ma:internalName="Description0">
      <xsd:simpleType>
        <xsd:restriction base="dms:Note"/>
      </xsd:simpleType>
    </xsd:element>
    <xsd:element name="Rights" ma:index="11" nillable="true" ma:displayName="Rights" ma:default="MR" ma:format="Dropdown" ma:internalName="Rights">
      <xsd:simpleType>
        <xsd:restriction base="dms:Choice">
          <xsd:enumeration value="MR"/>
          <xsd:enumeration value="Creator"/>
          <xsd:enumeration value="External"/>
          <xsd:enumeration value="Other"/>
        </xsd:restriction>
      </xsd:simpleType>
    </xsd:element>
    <xsd:element name="Confidentiality" ma:index="12" nillable="true" ma:displayName="Confidentiality" ma:default="Public" ma:format="Dropdown" ma:internalName="Confidentiality">
      <xsd:simpleType>
        <xsd:restriction base="dms:Choice">
          <xsd:enumeration value="Public"/>
          <xsd:enumeration value="MR Group Internal"/>
          <xsd:enumeration value="Confidential"/>
        </xsd:restriction>
      </xsd:simpleType>
    </xsd:element>
    <xsd:element name="WorkingUnit" ma:index="13" nillable="true" ma:displayName="WorkingUnit" ma:internalName="WorkingUnit">
      <xsd:simpleType>
        <xsd:restriction base="dms:Text">
          <xsd:maxLength value="255"/>
        </xsd:restriction>
      </xsd:simpleType>
    </xsd:element>
    <xsd:element name="Language" ma:index="14" nillable="true" ma:displayName="Language" ma:default="en" ma:format="Dropdown" ma:internalName="Language">
      <xsd:simpleType>
        <xsd:union memberTypes="dms:Text">
          <xsd:simpleType>
            <xsd:restriction base="dms:Choice">
              <xsd:enumeration value="en"/>
              <xsd:enumeration value="fr"/>
              <xsd:enumeration value="it"/>
              <xsd:enumeration value="el"/>
              <xsd:enumeration value="da"/>
              <xsd:enumeration value="de"/>
            </xsd:restriction>
          </xsd:simpleType>
        </xsd:union>
      </xsd:simpleType>
    </xsd:element>
    <xsd:element name="Format" ma:index="15" nillable="true" ma:displayName="Format" ma:default="text" ma:format="Dropdown" ma:internalName="Format">
      <xsd:simpleType>
        <xsd:union memberTypes="dms:Text">
          <xsd:simpleType>
            <xsd:restriction base="dms:Choice">
              <xsd:enumeration value="application"/>
              <xsd:enumeration value="audio"/>
              <xsd:enumeration value="image"/>
              <xsd:enumeration value="message"/>
              <xsd:enumeration value="model"/>
              <xsd:enumeration value="multipart"/>
              <xsd:enumeration value="text"/>
              <xsd:enumeration value="video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er xmlns="F3FDA6DA-1E77-420E-AC0F-EA0FDFA20592" xsi:nil="true"/>
    <Format xmlns="F3FDA6DA-1E77-420E-AC0F-EA0FDFA20592">text</Format>
    <Language xmlns="F3FDA6DA-1E77-420E-AC0F-EA0FDFA20592">en</Language>
    <Rights xmlns="F3FDA6DA-1E77-420E-AC0F-EA0FDFA20592">MR</Rights>
    <Author0 xmlns="F3FDA6DA-1E77-420E-AC0F-EA0FDFA20592">Irma Sarafin</Author0>
    <WorkingUnit xmlns="F3FDA6DA-1E77-420E-AC0F-EA0FDFA20592" xsi:nil="true"/>
    <Confidentiality xmlns="F3FDA6DA-1E77-420E-AC0F-EA0FDFA20592">Public</Confidentiality>
    <Description0 xmlns="F3FDA6DA-1E77-420E-AC0F-EA0FDFA20592">Campus Renewable Energy Consumption</Description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08AA8F-2AB4-4544-B7AD-62741B586C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FDA6DA-1E77-420E-AC0F-EA0FDFA2059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3497E11-6D7B-4C1C-9802-888202F0AF0E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F3FDA6DA-1E77-420E-AC0F-EA0FDFA20592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BEFC4B4-BBF4-418F-9B63-4536F997C3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</Words>
  <Application>Microsoft Macintosh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PowerPoint template MR SM 4-3 original</vt:lpstr>
      <vt:lpstr>Performance Dashboard Campus Renewable Energy Consumption Annual Totals 2007-2013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USE TEMPLATE</dc:title>
  <dc:creator/>
  <cp:lastModifiedBy/>
  <cp:revision>1</cp:revision>
  <dcterms:created xsi:type="dcterms:W3CDTF">2010-02-14T00:30:27Z</dcterms:created>
  <dcterms:modified xsi:type="dcterms:W3CDTF">2014-05-22T20:30:49Z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0x010100167D916906A47949A3DEFF1F72CF2348</vt:lpwstr>
  </property>
  <property fmtid="{D5CDD505-2E9C-101B-9397-08002B2CF9AE}" pid="3" name="Templates">
    <vt:lpwstr>Templates</vt:lpwstr>
  </property>
  <property fmtid="{D5CDD505-2E9C-101B-9397-08002B2CF9AE}" pid="4" name="Notes0">
    <vt:lpwstr>Use for internal presentations/training. This version has the service mark logo.</vt:lpwstr>
  </property>
  <property fmtid="{D5CDD505-2E9C-101B-9397-08002B2CF9AE}" pid="5" name="Powerpoint">
    <vt:lpwstr>Master Templates</vt:lpwstr>
  </property>
</Properties>
</file>