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4"/>
  </p:sldMasterIdLst>
  <p:notesMasterIdLst>
    <p:notesMasterId r:id="rId8"/>
  </p:notesMasterIdLst>
  <p:handoutMasterIdLst>
    <p:handoutMasterId r:id="rId9"/>
  </p:handoutMasterIdLst>
  <p:sldIdLst>
    <p:sldId id="308" r:id="rId5"/>
    <p:sldId id="307" r:id="rId6"/>
    <p:sldId id="309" r:id="rId7"/>
  </p:sldIdLst>
  <p:sldSz cx="9144000" cy="6858000" type="screen4x3"/>
  <p:notesSz cx="7023100" cy="93091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74"/>
    <a:srgbClr val="E20000"/>
    <a:srgbClr val="7EB436"/>
    <a:srgbClr val="34919E"/>
    <a:srgbClr val="9ED561"/>
    <a:srgbClr val="3EADBC"/>
    <a:srgbClr val="FBFBFB"/>
    <a:srgbClr val="F7F7F7"/>
    <a:srgbClr val="BFCFE7"/>
    <a:srgbClr val="8BB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3" autoAdjust="0"/>
    <p:restoredTop sz="91794" autoAdjust="0"/>
  </p:normalViewPr>
  <p:slideViewPr>
    <p:cSldViewPr snapToGrid="0" showGuides="1">
      <p:cViewPr>
        <p:scale>
          <a:sx n="100" d="100"/>
          <a:sy n="100" d="100"/>
        </p:scale>
        <p:origin x="-376" y="-80"/>
      </p:cViewPr>
      <p:guideLst>
        <p:guide orient="horz" pos="2160"/>
        <p:guide orient="horz" pos="187"/>
        <p:guide orient="horz" pos="4224"/>
        <p:guide orient="horz" pos="958"/>
        <p:guide orient="horz" pos="4076"/>
        <p:guide pos="2880"/>
        <p:guide pos="181"/>
        <p:guide pos="5585"/>
        <p:guide pos="388"/>
        <p:guide pos="4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-1290" y="-102"/>
      </p:cViewPr>
      <p:guideLst>
        <p:guide orient="horz" pos="2932"/>
        <p:guide pos="2212"/>
        <p:guide pos="424"/>
        <p:guide pos="4000"/>
        <p:guide pos="3699"/>
        <p:guide pos="7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gs" Target="tags/tag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aseline="0"/>
            </a:pPr>
            <a:r>
              <a:rPr lang="en-US" sz="1400" dirty="0" smtClean="0"/>
              <a:t>Sept. 2012  –  Sept. 2013*</a:t>
            </a:r>
            <a:endParaRPr lang="en-US" sz="1400" dirty="0"/>
          </a:p>
        </c:rich>
      </c:tx>
      <c:layout>
        <c:manualLayout>
          <c:xMode val="edge"/>
          <c:yMode val="edge"/>
          <c:x val="0.0734411915525698"/>
          <c:y val="0.091144857420545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4274"/>
            </a:solidFill>
          </c:spPr>
          <c:explosion val="40"/>
          <c:dPt>
            <c:idx val="0"/>
            <c:bubble3D val="0"/>
            <c:explosion val="0"/>
            <c:spPr>
              <a:solidFill>
                <a:srgbClr val="7EB436"/>
              </a:solidFill>
            </c:spPr>
          </c:dPt>
          <c:dPt>
            <c:idx val="1"/>
            <c:bubble3D val="0"/>
            <c:explosion val="26"/>
            <c:spPr>
              <a:solidFill>
                <a:srgbClr val="E20000"/>
              </a:solidFill>
            </c:spPr>
          </c:dPt>
          <c:dPt>
            <c:idx val="2"/>
            <c:bubble3D val="0"/>
            <c:spPr>
              <a:solidFill>
                <a:schemeClr val="accent5"/>
              </a:solidFill>
            </c:spPr>
          </c:dPt>
          <c:cat>
            <c:strRef>
              <c:f>Sheet1!$A$2:$A$3</c:f>
              <c:strCache>
                <c:ptCount val="2"/>
                <c:pt idx="0">
                  <c:v>Recycled - 70.5%</c:v>
                </c:pt>
                <c:pt idx="1">
                  <c:v>Not Recycled -29.5%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70.5</c:v>
                </c:pt>
                <c:pt idx="1">
                  <c:v>29.5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900" kern="100" spc="-1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900" kern="100" spc="-100" baseline="0"/>
            </a:pPr>
            <a:endParaRPr lang="en-US"/>
          </a:p>
        </c:txPr>
      </c:legendEntry>
      <c:layout>
        <c:manualLayout>
          <c:xMode val="edge"/>
          <c:yMode val="edge"/>
          <c:x val="0.598504254244288"/>
          <c:y val="0.473530371625375"/>
          <c:w val="0.377486883008809"/>
          <c:h val="0.15441687034774"/>
        </c:manualLayout>
      </c:layout>
      <c:overlay val="0"/>
      <c:txPr>
        <a:bodyPr/>
        <a:lstStyle/>
        <a:p>
          <a:pPr>
            <a:defRPr sz="1000" kern="100" spc="-1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aseline="0"/>
            </a:pPr>
            <a:r>
              <a:rPr lang="en-US" sz="1400" dirty="0" smtClean="0"/>
              <a:t>2011</a:t>
            </a:r>
            <a:endParaRPr lang="en-US" sz="1400" dirty="0"/>
          </a:p>
        </c:rich>
      </c:tx>
      <c:layout>
        <c:manualLayout>
          <c:xMode val="edge"/>
          <c:yMode val="edge"/>
          <c:x val="0.238430012762166"/>
          <c:y val="0.15364621739971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4274"/>
            </a:solidFill>
          </c:spPr>
          <c:explosion val="40"/>
          <c:dPt>
            <c:idx val="0"/>
            <c:bubble3D val="0"/>
            <c:explosion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explosion val="26"/>
            <c:spPr>
              <a:solidFill>
                <a:srgbClr val="E20000"/>
              </a:solidFill>
            </c:spPr>
          </c:dPt>
          <c:dPt>
            <c:idx val="2"/>
            <c:bubble3D val="0"/>
            <c:spPr>
              <a:solidFill>
                <a:schemeClr val="accent5"/>
              </a:solidFill>
            </c:spPr>
          </c:dPt>
          <c:cat>
            <c:strRef>
              <c:f>Sheet1!$A$2:$A$3</c:f>
              <c:strCache>
                <c:ptCount val="2"/>
                <c:pt idx="0">
                  <c:v>Recycled - 48%</c:v>
                </c:pt>
                <c:pt idx="1">
                  <c:v>Not Recycled -52%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47.5</c:v>
                </c:pt>
                <c:pt idx="1">
                  <c:v>52.5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900" kern="100" spc="-1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900" kern="100" spc="-100" baseline="0"/>
            </a:pPr>
            <a:endParaRPr lang="en-US"/>
          </a:p>
        </c:txPr>
      </c:legendEntry>
      <c:layout>
        <c:manualLayout>
          <c:xMode val="edge"/>
          <c:yMode val="edge"/>
          <c:x val="0.508898484463636"/>
          <c:y val="0.49257818143823"/>
          <c:w val="0.377486883008809"/>
          <c:h val="0.15441687034774"/>
        </c:manualLayout>
      </c:layout>
      <c:overlay val="0"/>
      <c:txPr>
        <a:bodyPr/>
        <a:lstStyle/>
        <a:p>
          <a:pPr>
            <a:defRPr sz="1000" kern="100" spc="-1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aseline="0"/>
            </a:pPr>
            <a:r>
              <a:rPr lang="en-US" sz="1400" dirty="0" smtClean="0"/>
              <a:t>2009 Baseline </a:t>
            </a:r>
          </a:p>
          <a:p>
            <a:pPr>
              <a:defRPr sz="1600" baseline="0"/>
            </a:pPr>
            <a:r>
              <a:rPr lang="en-US" sz="600" dirty="0" smtClean="0"/>
              <a:t>(based on 3 year average from 2007-2009)</a:t>
            </a:r>
            <a:endParaRPr lang="en-US" sz="600" dirty="0"/>
          </a:p>
        </c:rich>
      </c:tx>
      <c:layout>
        <c:manualLayout>
          <c:xMode val="edge"/>
          <c:yMode val="edge"/>
          <c:x val="0.124307692307692"/>
          <c:y val="0.11408548118861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4274"/>
            </a:solidFill>
          </c:spPr>
          <c:explosion val="40"/>
          <c:dPt>
            <c:idx val="0"/>
            <c:bubble3D val="0"/>
            <c:explosion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explosion val="26"/>
            <c:spPr>
              <a:solidFill>
                <a:srgbClr val="E20000"/>
              </a:solidFill>
            </c:spPr>
          </c:dPt>
          <c:dPt>
            <c:idx val="2"/>
            <c:bubble3D val="0"/>
            <c:spPr>
              <a:solidFill>
                <a:schemeClr val="accent5"/>
              </a:solidFill>
            </c:spPr>
          </c:dPt>
          <c:cat>
            <c:strRef>
              <c:f>Sheet1!$A$2:$A$3</c:f>
              <c:strCache>
                <c:ptCount val="2"/>
                <c:pt idx="0">
                  <c:v>Recycled - 36%</c:v>
                </c:pt>
                <c:pt idx="1">
                  <c:v>Not Recycled -64%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36.0</c:v>
                </c:pt>
                <c:pt idx="1">
                  <c:v>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900" kern="100" spc="-1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900" kern="100" spc="-100" baseline="0"/>
            </a:pPr>
            <a:endParaRPr lang="en-US"/>
          </a:p>
        </c:txPr>
      </c:legendEntry>
      <c:layout>
        <c:manualLayout>
          <c:xMode val="edge"/>
          <c:yMode val="edge"/>
          <c:x val="0.511324853624067"/>
          <c:y val="0.502834355608806"/>
          <c:w val="0.37748688300881"/>
          <c:h val="0.15441687034774"/>
        </c:manualLayout>
      </c:layout>
      <c:overlay val="0"/>
      <c:txPr>
        <a:bodyPr/>
        <a:lstStyle/>
        <a:p>
          <a:pPr>
            <a:defRPr sz="1000" kern="100" spc="-1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aseline="0"/>
            </a:pPr>
            <a:r>
              <a:rPr lang="en-US" dirty="0" smtClean="0"/>
              <a:t>2011</a:t>
            </a:r>
            <a:endParaRPr lang="en-US" dirty="0"/>
          </a:p>
        </c:rich>
      </c:tx>
      <c:layout>
        <c:manualLayout>
          <c:xMode val="edge"/>
          <c:yMode val="edge"/>
          <c:x val="0.283282203444901"/>
          <c:y val="0.0774555559461868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4274"/>
            </a:solidFill>
          </c:spPr>
          <c:explosion val="40"/>
          <c:dPt>
            <c:idx val="0"/>
            <c:bubble3D val="0"/>
            <c:explosion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explosion val="26"/>
            <c:spPr>
              <a:solidFill>
                <a:srgbClr val="E20000"/>
              </a:solidFill>
            </c:spPr>
          </c:dPt>
          <c:dPt>
            <c:idx val="2"/>
            <c:bubble3D val="0"/>
            <c:spPr>
              <a:solidFill>
                <a:schemeClr val="accent5"/>
              </a:solidFill>
            </c:spPr>
          </c:dPt>
          <c:cat>
            <c:strRef>
              <c:f>Sheet1!$A$2:$A$3</c:f>
              <c:strCache>
                <c:ptCount val="2"/>
                <c:pt idx="0">
                  <c:v>Recycled - 48%</c:v>
                </c:pt>
                <c:pt idx="1">
                  <c:v>Not Recycled -52%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47.5</c:v>
                </c:pt>
                <c:pt idx="1">
                  <c:v>52.5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900" kern="100" spc="-1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900" kern="100" spc="-100" baseline="0"/>
            </a:pPr>
            <a:endParaRPr lang="en-US"/>
          </a:p>
        </c:txPr>
      </c:legendEntry>
      <c:layout>
        <c:manualLayout>
          <c:xMode val="edge"/>
          <c:yMode val="edge"/>
          <c:x val="0.598504254244288"/>
          <c:y val="0.473530371625375"/>
          <c:w val="0.377486883008809"/>
          <c:h val="0.15441687034774"/>
        </c:manualLayout>
      </c:layout>
      <c:overlay val="0"/>
      <c:txPr>
        <a:bodyPr/>
        <a:lstStyle/>
        <a:p>
          <a:pPr>
            <a:defRPr sz="1000" kern="100" spc="-1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aseline="0"/>
            </a:pPr>
            <a:r>
              <a:rPr lang="en-US" dirty="0" smtClean="0"/>
              <a:t>2010</a:t>
            </a:r>
            <a:endParaRPr lang="en-US" dirty="0"/>
          </a:p>
        </c:rich>
      </c:tx>
      <c:layout>
        <c:manualLayout>
          <c:xMode val="edge"/>
          <c:yMode val="edge"/>
          <c:x val="0.283282203444902"/>
          <c:y val="0.0774555559461868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4274"/>
            </a:solidFill>
          </c:spPr>
          <c:explosion val="40"/>
          <c:dPt>
            <c:idx val="0"/>
            <c:bubble3D val="0"/>
            <c:explosion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explosion val="26"/>
            <c:spPr>
              <a:solidFill>
                <a:srgbClr val="E20000"/>
              </a:solidFill>
            </c:spPr>
          </c:dPt>
          <c:dPt>
            <c:idx val="2"/>
            <c:bubble3D val="0"/>
            <c:spPr>
              <a:solidFill>
                <a:schemeClr val="accent5"/>
              </a:solidFill>
            </c:spPr>
          </c:dPt>
          <c:cat>
            <c:strRef>
              <c:f>Sheet1!$A$2:$A$3</c:f>
              <c:strCache>
                <c:ptCount val="2"/>
                <c:pt idx="0">
                  <c:v>Recycled - 36%</c:v>
                </c:pt>
                <c:pt idx="1">
                  <c:v>Not Recycled -64%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36.0</c:v>
                </c:pt>
                <c:pt idx="1">
                  <c:v>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900" kern="100" spc="-1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900" kern="100" spc="-100" baseline="0"/>
            </a:pPr>
            <a:endParaRPr lang="en-US"/>
          </a:p>
        </c:txPr>
      </c:legendEntry>
      <c:layout>
        <c:manualLayout>
          <c:xMode val="edge"/>
          <c:yMode val="edge"/>
          <c:x val="0.598504254244288"/>
          <c:y val="0.473530371625375"/>
          <c:w val="0.377486883008809"/>
          <c:h val="0.15441687034774"/>
        </c:manualLayout>
      </c:layout>
      <c:overlay val="0"/>
      <c:txPr>
        <a:bodyPr/>
        <a:lstStyle/>
        <a:p>
          <a:pPr>
            <a:defRPr sz="1000" kern="100" spc="-1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79267" y="36650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9267" y="864940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pPr algn="l"/>
            <a:fld id="{75A1FD7C-D97D-418B-9498-035D17392EED}" type="datetimeFigureOut">
              <a:rPr lang="en-US" sz="10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l"/>
              <a:t>5/22/14</a:t>
            </a:fld>
            <a:endParaRPr lang="en-US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0336" y="366500"/>
            <a:ext cx="2599075" cy="465455"/>
          </a:xfrm>
          <a:prstGeom prst="rect">
            <a:avLst/>
          </a:prstGeom>
        </p:spPr>
        <p:txBody>
          <a:bodyPr vert="horz" lIns="93317" tIns="46659" rIns="93317" bIns="46659" rtlCol="0" anchor="t"/>
          <a:lstStyle>
            <a:lvl1pPr algn="l">
              <a:defRPr sz="1200"/>
            </a:lvl1pPr>
          </a:lstStyle>
          <a:p>
            <a:pPr algn="r"/>
            <a:r>
              <a:rPr lang="en-US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Munich Re</a:t>
            </a:r>
            <a:endParaRPr lang="en-US" sz="1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76067" y="864940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EABD0B5-4480-426B-B0B0-B3ADA101E8D0}" type="slidenum">
              <a:rPr lang="en-US" sz="10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5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5758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t"/>
          <a:lstStyle>
            <a:lvl1pPr algn="l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73048" y="8843645"/>
            <a:ext cx="283850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47DA14-1E89-4CD7-86C8-8666AA27E017}" type="datetimeFigureOut">
              <a:rPr lang="en-US" noProof="0" smtClean="0"/>
              <a:pPr/>
              <a:t>5/22/14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88401" y="4421823"/>
            <a:ext cx="4683692" cy="41890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595919" y="0"/>
            <a:ext cx="1846799" cy="465455"/>
          </a:xfrm>
          <a:prstGeom prst="rect">
            <a:avLst/>
          </a:prstGeom>
        </p:spPr>
        <p:txBody>
          <a:bodyPr vert="horz" lIns="93317" tIns="46659" rIns="93317" bIns="46659" rtlCol="0" anchor="t"/>
          <a:lstStyle>
            <a:lvl1pPr algn="r">
              <a:defRPr sz="1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Munich Re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35903" y="8843645"/>
            <a:ext cx="2614150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5721651-C618-4989-BD9A-C51CDEA22A0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273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21651-C618-4989-BD9A-C51CDEA22A0A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21651-C618-4989-BD9A-C51CDEA22A0A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21651-C618-4989-BD9A-C51CDEA22A0A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G_2909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87952"/>
          </a:xfrm>
          <a:prstGeom prst="rect">
            <a:avLst/>
          </a:prstGeom>
        </p:spPr>
      </p:pic>
      <p:grpSp>
        <p:nvGrpSpPr>
          <p:cNvPr id="4" name="Group 19"/>
          <p:cNvGrpSpPr/>
          <p:nvPr/>
        </p:nvGrpSpPr>
        <p:grpSpPr>
          <a:xfrm>
            <a:off x="-4" y="3785428"/>
            <a:ext cx="9144004" cy="3072572"/>
            <a:chOff x="-4" y="3785428"/>
            <a:chExt cx="9144004" cy="3072572"/>
          </a:xfrm>
        </p:grpSpPr>
        <p:sp>
          <p:nvSpPr>
            <p:cNvPr id="21" name="Rechtwinkliges Dreieck 13"/>
            <p:cNvSpPr/>
            <p:nvPr userDrawn="1"/>
          </p:nvSpPr>
          <p:spPr>
            <a:xfrm flipH="1">
              <a:off x="8748000" y="3785428"/>
              <a:ext cx="396000" cy="396000"/>
            </a:xfrm>
            <a:prstGeom prst="rtTriangl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2" name="Rechtwinkliges Dreieck 13"/>
            <p:cNvSpPr/>
            <p:nvPr userDrawn="1"/>
          </p:nvSpPr>
          <p:spPr>
            <a:xfrm flipH="1">
              <a:off x="-4" y="4181484"/>
              <a:ext cx="9144003" cy="267651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435200"/>
            <a:ext cx="6318000" cy="864000"/>
          </a:xfrm>
        </p:spPr>
        <p:txBody>
          <a:bodyPr/>
          <a:lstStyle>
            <a:lvl1pPr algn="l">
              <a:defRPr sz="26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5932800"/>
            <a:ext cx="6318000" cy="5652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60000" y="5320800"/>
            <a:ext cx="6318000" cy="4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99" descr="Logo_MunichRE_SM_042mm_ZG2100mm_2%_C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6112" y="6011863"/>
            <a:ext cx="1890000" cy="51446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56000" y="1512000"/>
            <a:ext cx="2682000" cy="4770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08000" bIns="72000"/>
          <a:lstStyle>
            <a:lvl1pPr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287339" y="1998000"/>
            <a:ext cx="5544000" cy="4284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08000" bIns="72000"/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9" y="1512000"/>
            <a:ext cx="5544000" cy="396000"/>
          </a:xfrm>
          <a:solidFill>
            <a:schemeClr val="accent4"/>
          </a:solidFill>
        </p:spPr>
        <p:txBody>
          <a:bodyPr lIns="180000" tIns="36000" rIns="72000" bIns="3600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75600"/>
            <a:ext cx="7956000" cy="3096000"/>
          </a:xfrm>
        </p:spPr>
        <p:txBody>
          <a:bodyPr/>
          <a:lstStyle>
            <a:lvl1pPr>
              <a:defRPr sz="3600" cap="all" baseline="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94000" y="5328000"/>
            <a:ext cx="5040000" cy="288000"/>
          </a:xfrm>
        </p:spPr>
        <p:txBody>
          <a:bodyPr anchor="ctr"/>
          <a:lstStyle>
            <a:lvl1pPr marL="0" indent="0">
              <a:buFontTx/>
              <a:buNone/>
              <a:defRPr sz="1400" i="1"/>
            </a:lvl1pPr>
            <a:lvl2pPr>
              <a:buFontTx/>
              <a:buNone/>
              <a:defRPr sz="1400" i="1"/>
            </a:lvl2pPr>
            <a:lvl3pPr>
              <a:buFontTx/>
              <a:buNone/>
              <a:defRPr sz="1400" i="1"/>
            </a:lvl3pPr>
            <a:lvl4pPr>
              <a:buFontTx/>
              <a:buNone/>
              <a:defRPr sz="1400" i="1"/>
            </a:lvl4pPr>
            <a:lvl5pPr>
              <a:buFontTx/>
              <a:buNone/>
              <a:defRPr sz="1400" i="1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ion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440000"/>
            <a:ext cx="6984000" cy="1800000"/>
          </a:xfrm>
        </p:spPr>
        <p:txBody>
          <a:bodyPr/>
          <a:lstStyle>
            <a:lvl1pPr>
              <a:defRPr sz="2400" cap="all" baseline="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4" name="Grafik 4" descr="shutterstock_18843913_zugeschnit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5" name="Grafik 4" descr="shutterstock_18843913_zugeschnitt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ion slide with picture se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440000"/>
            <a:ext cx="6984000" cy="1800000"/>
          </a:xfrm>
        </p:spPr>
        <p:txBody>
          <a:bodyPr/>
          <a:lstStyle>
            <a:lvl1pPr>
              <a:defRPr sz="2400" cap="all" baseline="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433794"/>
            <a:ext cx="9144000" cy="3427200"/>
          </a:xfrm>
        </p:spPr>
        <p:txBody>
          <a:bodyPr/>
          <a:lstStyle>
            <a:lvl1pPr>
              <a:buFontTx/>
              <a:buNone/>
              <a:defRPr sz="16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735" y="6534000"/>
            <a:ext cx="442800" cy="270000"/>
          </a:xfrm>
        </p:spPr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media clip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0"/>
          </p:nvPr>
        </p:nvSpPr>
        <p:spPr>
          <a:xfrm>
            <a:off x="287340" y="1512000"/>
            <a:ext cx="8569325" cy="476885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 smtClean="0"/>
              <a:t>Click icon to add media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G_2909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87952"/>
          </a:xfrm>
          <a:prstGeom prst="rect">
            <a:avLst/>
          </a:prstGeom>
        </p:spPr>
      </p:pic>
      <p:grpSp>
        <p:nvGrpSpPr>
          <p:cNvPr id="3" name="Group 19"/>
          <p:cNvGrpSpPr/>
          <p:nvPr userDrawn="1"/>
        </p:nvGrpSpPr>
        <p:grpSpPr>
          <a:xfrm>
            <a:off x="-4" y="3785428"/>
            <a:ext cx="9144004" cy="3072572"/>
            <a:chOff x="-4" y="3785428"/>
            <a:chExt cx="9144004" cy="3072572"/>
          </a:xfrm>
        </p:grpSpPr>
        <p:sp>
          <p:nvSpPr>
            <p:cNvPr id="22" name="Rechtwinkliges Dreieck 13"/>
            <p:cNvSpPr/>
            <p:nvPr userDrawn="1"/>
          </p:nvSpPr>
          <p:spPr>
            <a:xfrm flipH="1">
              <a:off x="-4" y="4181484"/>
              <a:ext cx="9144003" cy="267651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1" name="Rechtwinkliges Dreieck 13"/>
            <p:cNvSpPr/>
            <p:nvPr userDrawn="1"/>
          </p:nvSpPr>
          <p:spPr>
            <a:xfrm flipH="1">
              <a:off x="8748000" y="3785428"/>
              <a:ext cx="396000" cy="396000"/>
            </a:xfrm>
            <a:prstGeom prst="rtTriangl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425" y="4425675"/>
            <a:ext cx="7774350" cy="864000"/>
          </a:xfrm>
        </p:spPr>
        <p:txBody>
          <a:bodyPr/>
          <a:lstStyle>
            <a:lvl1pPr algn="l">
              <a:defRPr sz="24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CLOSING</a:t>
            </a:r>
            <a:endParaRPr lang="en-GB" noProof="0" dirty="0"/>
          </a:p>
        </p:txBody>
      </p:sp>
      <p:pic>
        <p:nvPicPr>
          <p:cNvPr id="13" name="Picture 199" descr="Logo_MunichRE_SM_042mm_ZG2100mm_2%_C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6112" y="6011863"/>
            <a:ext cx="1890000" cy="514469"/>
          </a:xfrm>
          <a:prstGeom prst="rect">
            <a:avLst/>
          </a:prstGeom>
          <a:noFill/>
        </p:spPr>
      </p:pic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360000" y="5932800"/>
            <a:ext cx="6318000" cy="5652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60000" y="5320800"/>
            <a:ext cx="6318000" cy="4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06000"/>
            <a:ext cx="6840000" cy="7200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0838" indent="-350838">
              <a:buFont typeface="+mj-lt"/>
              <a:buAutoNum type="arabicPeriod"/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40" y="1512000"/>
            <a:ext cx="8569325" cy="396000"/>
          </a:xfrm>
          <a:solidFill>
            <a:schemeClr val="accent4"/>
          </a:solidFill>
        </p:spPr>
        <p:txBody>
          <a:bodyPr lIns="180000" tIns="36000" rIns="72000" bIns="3600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277201" y="1994400"/>
            <a:ext cx="8569325" cy="4284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None/>
              <a:defRPr sz="1400" b="0"/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87340" y="1520825"/>
            <a:ext cx="8569325" cy="4766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None/>
              <a:defRPr sz="1600"/>
            </a:lvl1pPr>
          </a:lstStyle>
          <a:p>
            <a:r>
              <a:rPr lang="en-US" noProof="0" dirty="0" smtClean="0"/>
              <a:t>Click icon to add table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40" y="2112699"/>
            <a:ext cx="4104000" cy="4176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08000" b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1200" y="2112699"/>
            <a:ext cx="4104000" cy="4176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08000" b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40" y="1512000"/>
            <a:ext cx="4104000" cy="540000"/>
          </a:xfrm>
          <a:solidFill>
            <a:schemeClr val="accent4"/>
          </a:solidFill>
        </p:spPr>
        <p:txBody>
          <a:bodyPr lIns="180000" tIns="36000" rIns="72000" bIns="3600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41200" y="1512000"/>
            <a:ext cx="4104000" cy="540000"/>
          </a:xfrm>
          <a:solidFill>
            <a:schemeClr val="accent4"/>
          </a:solidFill>
        </p:spPr>
        <p:txBody>
          <a:bodyPr lIns="180000" tIns="36000" rIns="72000" bIns="3600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439025" y="152400"/>
            <a:ext cx="1562100" cy="533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_MunichRE_R_36mm_C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9513" y="190500"/>
            <a:ext cx="1438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87337" y="1512000"/>
            <a:ext cx="2682000" cy="302400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87337" y="4647433"/>
            <a:ext cx="2682000" cy="1638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221668" y="1512000"/>
            <a:ext cx="2682000" cy="302400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221668" y="4647433"/>
            <a:ext cx="2682000" cy="1638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56000" y="1512000"/>
            <a:ext cx="2682000" cy="302400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56000" y="4647433"/>
            <a:ext cx="2682000" cy="1638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56000" y="1512000"/>
            <a:ext cx="2682000" cy="4770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08000" bIns="72000"/>
          <a:lstStyle>
            <a:lvl1pPr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287339" y="1512000"/>
            <a:ext cx="5544000" cy="477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306000"/>
            <a:ext cx="68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439999"/>
            <a:ext cx="8568000" cy="484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8807" y="6534000"/>
            <a:ext cx="442800" cy="27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D94909C6-CC71-4962-A18E-AF0515723D9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2" descr="V:\G-Com\G-Com1.4\Jobs\Powerpoint\04_PPT_Vorlagen_und_Master\37_Neue Marke\Bilder und Linien\Bild_blau_2.wmf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5431" y="1096170"/>
            <a:ext cx="8586000" cy="97200"/>
          </a:xfrm>
          <a:prstGeom prst="rect">
            <a:avLst/>
          </a:prstGeom>
          <a:noFill/>
        </p:spPr>
      </p:pic>
      <p:pic>
        <p:nvPicPr>
          <p:cNvPr id="11" name="Picture 198" descr="Logo_MunichRE_SM_036mm_ZG1800mm_2%_C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72375" y="250825"/>
            <a:ext cx="1404000" cy="38305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9" r:id="rId15"/>
    <p:sldLayoutId id="2147483686" r:id="rId16"/>
    <p:sldLayoutId id="2147483687" r:id="rId1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6225" indent="-276225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66700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19150" indent="-276225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84263" indent="-265113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60488" indent="-265113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Performance Dashboard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Recycling</a:t>
            </a:r>
            <a:br>
              <a:rPr lang="en-US" dirty="0" smtClean="0"/>
            </a:br>
            <a:r>
              <a:rPr lang="en-US" sz="1550" dirty="0" smtClean="0"/>
              <a:t>Performance Period Total September 2012 – September 2013</a:t>
            </a:r>
            <a:endParaRPr lang="en-US" sz="155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87340" y="1511999"/>
            <a:ext cx="8570910" cy="365760"/>
          </a:xfrm>
          <a:solidFill>
            <a:srgbClr val="004274"/>
          </a:solidFill>
        </p:spPr>
        <p:txBody>
          <a:bodyPr/>
          <a:lstStyle/>
          <a:p>
            <a:r>
              <a:rPr lang="en-US" b="1" dirty="0" smtClean="0"/>
              <a:t>70.5</a:t>
            </a:r>
            <a:r>
              <a:rPr lang="en-US" dirty="0" smtClean="0"/>
              <a:t>% of Campus Waste was Recycled during the performance period</a:t>
            </a: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342895" y="2028825"/>
            <a:ext cx="3857629" cy="4629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91440"/>
            <a:endParaRPr kumimoji="0" lang="en-US" sz="800" b="1" i="0" u="none" strike="noStrike" cap="none" normalizeH="0" dirty="0" smtClean="0">
              <a:ln>
                <a:noFill/>
              </a:ln>
              <a:solidFill>
                <a:srgbClr val="004274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/>
            <a:r>
              <a:rPr lang="en-US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70.5% Recycled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!</a:t>
            </a:r>
          </a:p>
          <a:p>
            <a:pPr marL="91440"/>
            <a:endParaRPr lang="en-US" sz="8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/>
            <a:r>
              <a:rPr kumimoji="0" lang="en-US" sz="1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Our </a:t>
            </a:r>
            <a:r>
              <a:rPr lang="en-US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GOAL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to </a:t>
            </a:r>
            <a:r>
              <a:rPr lang="en-US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INCREASE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to 50% was exceeded by 20.5%!</a:t>
            </a:r>
            <a:r>
              <a:rPr lang="en-US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Our Goal was reached by: </a:t>
            </a:r>
          </a:p>
          <a:p>
            <a:pPr marL="91440"/>
            <a:endParaRPr lang="en-US" sz="3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Consistent staff recycling message with campus-wide distribution and recycling goals. </a:t>
            </a:r>
          </a:p>
          <a:p>
            <a:pPr marL="91440" algn="just">
              <a:buFont typeface="Wingdings" pitchFamily="2" charset="2"/>
              <a:buChar char="Ø"/>
            </a:pPr>
            <a:endParaRPr lang="en-US" sz="3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Separating and transporting recyclable cardboard, plastic, glass and metal to recycling facility.</a:t>
            </a:r>
          </a:p>
          <a:p>
            <a:pPr marL="91440" algn="just">
              <a:buFont typeface="Wingdings" pitchFamily="2" charset="2"/>
              <a:buChar char="Ø"/>
            </a:pPr>
            <a:endParaRPr lang="en-US" sz="3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All white paper is placed in shredding bins &amp; recycled off site.</a:t>
            </a:r>
          </a:p>
          <a:p>
            <a:pPr marL="91440" algn="just">
              <a:buFont typeface="Wingdings" pitchFamily="2" charset="2"/>
              <a:buChar char="Ø"/>
            </a:pPr>
            <a:endParaRPr lang="en-US" sz="3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Composting program transports material to a facility in Wilmington, Delaware for organic composting.</a:t>
            </a:r>
          </a:p>
          <a:p>
            <a:pPr marL="91440" algn="just">
              <a:buFont typeface="Wingdings" pitchFamily="2" charset="2"/>
              <a:buChar char="Ø"/>
            </a:pPr>
            <a:endParaRPr lang="en-US" sz="3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Cooking oils used in food preparation process are collected and stored for proper disposal by a recycling service provider </a:t>
            </a:r>
          </a:p>
          <a:p>
            <a:pPr marL="91440" algn="just">
              <a:buFont typeface="Wingdings" pitchFamily="2" charset="2"/>
              <a:buChar char="Ø"/>
            </a:pPr>
            <a:endParaRPr lang="en-US" sz="3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Metal recycling dumpster for small construction projects</a:t>
            </a:r>
          </a:p>
          <a:p>
            <a:pPr marL="91440" algn="just">
              <a:buFont typeface="Wingdings" pitchFamily="2" charset="2"/>
              <a:buChar char="Ø"/>
            </a:pPr>
            <a:endParaRPr lang="en-US" sz="3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Battery Recycling Program- 100% are collected and disposed of by an approved recycler. </a:t>
            </a:r>
          </a:p>
          <a:p>
            <a:pPr marL="91440" algn="just">
              <a:buFont typeface="Wingdings" pitchFamily="2" charset="2"/>
              <a:buChar char="Ø"/>
            </a:pPr>
            <a:endParaRPr lang="en-US" sz="3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Waste diversion for construction projects included the addition of mixed construction dumpsters which sort and recycle off-site.</a:t>
            </a:r>
          </a:p>
          <a:p>
            <a:pPr marL="91440" algn="just">
              <a:buFont typeface="Wingdings" pitchFamily="2" charset="2"/>
              <a:buChar char="Ø"/>
            </a:pPr>
            <a:endParaRPr lang="en-US" sz="3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Landscape operates lawn mowers that have mulching blades and remain on the lawn for decomposition. Large scale projects such as tree removals are grinded by a service provider and used onsite for mulch.</a:t>
            </a:r>
          </a:p>
          <a:p>
            <a:pPr marL="91440" algn="just">
              <a:buFont typeface="Wingdings" pitchFamily="2" charset="2"/>
              <a:buChar char="Ø"/>
            </a:pPr>
            <a:endParaRPr lang="en-US" sz="3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 2011, Munich Re moved away from paper waste in favor of a “mostly” paper free environment in the cafés. </a:t>
            </a:r>
          </a:p>
          <a:p>
            <a:pPr marL="91440" algn="just">
              <a:buFont typeface="Wingdings" pitchFamily="2" charset="2"/>
              <a:buChar char="Ø"/>
            </a:pPr>
            <a:r>
              <a:rPr lang="en-US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We thank you for your support! </a:t>
            </a:r>
          </a:p>
          <a:p>
            <a:pPr marL="91440"/>
            <a:endParaRPr lang="en-US" sz="1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en-US" sz="1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l"/>
            <a:endParaRPr kumimoji="0" lang="en-US" sz="800" b="0" i="0" u="none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l"/>
            <a:endParaRPr lang="en-US" sz="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14" name="Content Placeholder 14"/>
          <p:cNvGraphicFramePr>
            <a:graphicFrameLocks noGrp="1"/>
          </p:cNvGraphicFramePr>
          <p:nvPr>
            <p:ph sz="quarter" idx="4"/>
          </p:nvPr>
        </p:nvGraphicFramePr>
        <p:xfrm>
          <a:off x="4757167" y="1988840"/>
          <a:ext cx="3605783" cy="2783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5396307" y="3777735"/>
            <a:ext cx="13473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/>
            <a:r>
              <a:rPr lang="en-US" sz="105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70.5% Recycled</a:t>
            </a:r>
          </a:p>
        </p:txBody>
      </p:sp>
      <p:sp>
        <p:nvSpPr>
          <p:cNvPr id="9" name="Rectangle 8"/>
          <p:cNvSpPr/>
          <p:nvPr/>
        </p:nvSpPr>
        <p:spPr>
          <a:xfrm>
            <a:off x="5139133" y="3044309"/>
            <a:ext cx="728268" cy="26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/>
            <a:r>
              <a:rPr lang="en-US" sz="105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29.5%</a:t>
            </a:r>
          </a:p>
        </p:txBody>
      </p:sp>
      <p:graphicFrame>
        <p:nvGraphicFramePr>
          <p:cNvPr id="12" name="Content Placeholder 14"/>
          <p:cNvGraphicFramePr>
            <a:graphicFrameLocks noGrp="1"/>
          </p:cNvGraphicFramePr>
          <p:nvPr>
            <p:ph sz="quarter" idx="4"/>
          </p:nvPr>
        </p:nvGraphicFramePr>
        <p:xfrm>
          <a:off x="4248150" y="4295773"/>
          <a:ext cx="2495550" cy="176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/>
          <p:cNvSpPr/>
          <p:nvPr/>
        </p:nvSpPr>
        <p:spPr>
          <a:xfrm>
            <a:off x="4443808" y="5235059"/>
            <a:ext cx="6234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/>
            <a:r>
              <a:rPr lang="en-US" sz="105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52%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39108" y="5244585"/>
            <a:ext cx="7663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/>
            <a:r>
              <a:rPr lang="en-US" sz="105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48%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38650" y="6185327"/>
            <a:ext cx="4495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/>
            <a:r>
              <a:rPr lang="en-US" sz="105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Waste Stream / Recycling Audit Performance period of September 2012 to September 2013. Audit included Plaza IV construction Project.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</p:nvPr>
        </p:nvGraphicFramePr>
        <p:xfrm>
          <a:off x="6667500" y="4476749"/>
          <a:ext cx="2476500" cy="173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7387033" y="5334000"/>
            <a:ext cx="5472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/>
            <a:r>
              <a:rPr lang="en-US" sz="105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36%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82208" y="5467350"/>
            <a:ext cx="5472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/>
            <a:r>
              <a:rPr lang="en-US" sz="105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64%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Performance Dashboard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Recycling</a:t>
            </a:r>
            <a:br>
              <a:rPr lang="en-US" dirty="0" smtClean="0"/>
            </a:br>
            <a:r>
              <a:rPr lang="en-US" sz="1550" dirty="0" smtClean="0"/>
              <a:t>Annual Total 2011</a:t>
            </a:r>
            <a:endParaRPr lang="en-US" sz="155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87340" y="1511999"/>
            <a:ext cx="8570910" cy="365760"/>
          </a:xfrm>
        </p:spPr>
        <p:txBody>
          <a:bodyPr/>
          <a:lstStyle/>
          <a:p>
            <a:r>
              <a:rPr lang="en-US" b="1" smtClean="0"/>
              <a:t>48</a:t>
            </a:r>
            <a:r>
              <a:rPr lang="en-US" smtClean="0"/>
              <a:t>% </a:t>
            </a:r>
            <a:r>
              <a:rPr lang="en-US" dirty="0" smtClean="0"/>
              <a:t>of Campus Waste was Recycled in 2011 </a:t>
            </a: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342896" y="2114550"/>
            <a:ext cx="3486153" cy="441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91440"/>
            <a:endParaRPr kumimoji="0" lang="en-US" sz="800" b="1" i="0" u="none" strike="noStrike" cap="none" normalizeH="0" dirty="0" smtClean="0">
              <a:ln>
                <a:noFill/>
              </a:ln>
              <a:solidFill>
                <a:srgbClr val="004274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/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427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WE NEED YOUR HELP!</a:t>
            </a:r>
          </a:p>
          <a:p>
            <a:pPr marL="91440"/>
            <a:endParaRPr lang="en-US" sz="105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/>
            <a:r>
              <a:rPr kumimoji="0" lang="en-US" sz="105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Our 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GOAL </a:t>
            </a:r>
            <a:r>
              <a:rPr kumimoji="0" lang="en-US" sz="105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 to 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INCREASE</a:t>
            </a:r>
            <a:r>
              <a:rPr kumimoji="0" lang="en-US" sz="105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our current recycling to over 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50%. </a:t>
            </a:r>
          </a:p>
          <a:p>
            <a:pPr marL="91440"/>
            <a:endParaRPr lang="en-US" sz="105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/>
            <a:r>
              <a:rPr lang="en-US" sz="105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Help Us Reach Our Goal! </a:t>
            </a:r>
          </a:p>
          <a:p>
            <a:pPr marL="91440"/>
            <a:endParaRPr lang="en-US" sz="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Remember to separate paper by placing it in the blue bins or in the pantry shredding boxes.</a:t>
            </a:r>
          </a:p>
          <a:p>
            <a:pPr marL="91440" algn="just"/>
            <a:endParaRPr lang="en-US" sz="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Place plastic, glass, and metal in the proper recycling bins.</a:t>
            </a:r>
          </a:p>
          <a:p>
            <a:pPr marL="91440" algn="just"/>
            <a:endParaRPr lang="en-US" sz="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Recycle as much as possible during office clean ups and moves as opposed to throwing everything in a dumpster. Request a shredding bin as needed. Remove and recycle paper sheets from binders before disposing.</a:t>
            </a:r>
          </a:p>
          <a:p>
            <a:pPr marL="91440" algn="just"/>
            <a:endParaRPr lang="en-US" sz="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Copy less. Preview documents before printing, print only the pages you need, send information electronically, and turn off “N” number cover sheets. </a:t>
            </a:r>
          </a:p>
          <a:p>
            <a:pPr marL="91440" algn="just"/>
            <a:endParaRPr lang="en-US" sz="105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/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2011, Munich Re moved away from paper waste in favor of a “mostly” paper free environment in the cafés. We thank you for your support! </a:t>
            </a:r>
          </a:p>
          <a:p>
            <a:pPr marL="91440"/>
            <a:endParaRPr lang="en-US" sz="105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en-US" sz="105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l"/>
            <a:endParaRPr kumimoji="0" lang="en-US" sz="1050" b="0" i="0" u="none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l"/>
            <a:endParaRPr lang="en-US" sz="105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14" name="Content Placeholder 14"/>
          <p:cNvGraphicFramePr>
            <a:graphicFrameLocks noGrp="1"/>
          </p:cNvGraphicFramePr>
          <p:nvPr>
            <p:ph sz="quarter" idx="4"/>
          </p:nvPr>
        </p:nvGraphicFramePr>
        <p:xfrm>
          <a:off x="4499992" y="1988840"/>
          <a:ext cx="381642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05720" y="4947021"/>
            <a:ext cx="3861980" cy="14823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noAutofit/>
          </a:bodyPr>
          <a:lstStyle/>
          <a:p>
            <a:r>
              <a:rPr kumimoji="0" lang="en-US" sz="105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Recycled</a:t>
            </a:r>
            <a:r>
              <a:rPr kumimoji="0" lang="en-US" sz="105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items include </a:t>
            </a: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plastic, paper</a:t>
            </a:r>
            <a:r>
              <a:rPr kumimoji="0" lang="en-US" sz="105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cardboard, and commingles in tons. All white paper </a:t>
            </a: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used on campus is shredded on-site and sent off campus for recycling.</a:t>
            </a:r>
            <a:r>
              <a:rPr kumimoji="0" lang="en-US" sz="105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50" b="0" i="0" u="none" strike="noStrike" cap="none" normalizeH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l"/>
            <a:endParaRPr kumimoji="0" lang="en-US" sz="1050" b="0" i="0" u="none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l"/>
            <a:r>
              <a:rPr kumimoji="0" lang="en-US" sz="105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Not recycled </a:t>
            </a:r>
            <a:r>
              <a:rPr kumimoji="0" lang="en-US" sz="105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items include wet trash from the cafés</a:t>
            </a: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and all other items disposed in trash bins including binders, folders, and office supplies. Additionally, not all construction waste is easily recycled.</a:t>
            </a:r>
          </a:p>
          <a:p>
            <a:pPr algn="l"/>
            <a:endParaRPr lang="en-US" sz="105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6" name="Picture 2" descr="http://img.ehowcdn.com/article-preview/ehow-uk/images/a05/ou/qg/office-recycling-tips-1.1-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7175" y="5038919"/>
            <a:ext cx="367233" cy="27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Performance Dashboard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Recycling</a:t>
            </a:r>
            <a:br>
              <a:rPr lang="en-US" dirty="0" smtClean="0"/>
            </a:br>
            <a:r>
              <a:rPr lang="en-US" sz="1550" dirty="0" smtClean="0"/>
              <a:t>Annual Total 2011</a:t>
            </a:r>
            <a:endParaRPr lang="en-US" sz="155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87340" y="1511999"/>
            <a:ext cx="8570910" cy="365760"/>
          </a:xfrm>
        </p:spPr>
        <p:txBody>
          <a:bodyPr/>
          <a:lstStyle/>
          <a:p>
            <a:r>
              <a:rPr lang="en-US" b="1" smtClean="0"/>
              <a:t>48</a:t>
            </a:r>
            <a:r>
              <a:rPr lang="en-US" smtClean="0"/>
              <a:t>% </a:t>
            </a:r>
            <a:r>
              <a:rPr lang="en-US" dirty="0" smtClean="0"/>
              <a:t>of Campus Waste was Recycled in 2011 </a:t>
            </a: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342896" y="2114550"/>
            <a:ext cx="3486153" cy="441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91440"/>
            <a:endParaRPr kumimoji="0" lang="en-US" sz="800" b="1" i="0" u="none" strike="noStrike" cap="none" normalizeH="0" dirty="0" smtClean="0">
              <a:ln>
                <a:noFill/>
              </a:ln>
              <a:solidFill>
                <a:srgbClr val="004274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/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427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WE NEED YOUR HELP!</a:t>
            </a:r>
          </a:p>
          <a:p>
            <a:pPr marL="91440"/>
            <a:endParaRPr lang="en-US" sz="105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/>
            <a:r>
              <a:rPr kumimoji="0" lang="en-US" sz="105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Our 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GOAL </a:t>
            </a:r>
            <a:r>
              <a:rPr kumimoji="0" lang="en-US" sz="105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 to 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INCREASE</a:t>
            </a:r>
            <a:r>
              <a:rPr kumimoji="0" lang="en-US" sz="105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our current recycling to over 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50%. </a:t>
            </a:r>
          </a:p>
          <a:p>
            <a:pPr marL="91440"/>
            <a:endParaRPr lang="en-US" sz="105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/>
            <a:r>
              <a:rPr lang="en-US" sz="105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Help Us Reach Our Goal! </a:t>
            </a:r>
          </a:p>
          <a:p>
            <a:pPr marL="91440"/>
            <a:endParaRPr lang="en-US" sz="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Remember to separate paper by placing it in the blue bins or in the pantry shredding boxes.</a:t>
            </a:r>
          </a:p>
          <a:p>
            <a:pPr marL="91440" algn="just"/>
            <a:endParaRPr lang="en-US" sz="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Place plastic, glass, and metal in the proper recycling bins.</a:t>
            </a:r>
          </a:p>
          <a:p>
            <a:pPr marL="91440" algn="just"/>
            <a:endParaRPr lang="en-US" sz="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Recycle as much as possible during office clean ups and moves as opposed to throwing everything in a dumpster. Request a shredding bin as needed. Remove and recycle paper sheets from binders before disposing.</a:t>
            </a:r>
          </a:p>
          <a:p>
            <a:pPr marL="91440" algn="just"/>
            <a:endParaRPr lang="en-US" sz="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>
              <a:buFont typeface="Wingdings" pitchFamily="2" charset="2"/>
              <a:buChar char="Ø"/>
            </a:pP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Copy less. Preview documents before printing, print only the pages you need, send information electronically, and turn off “N” number cover sheets. </a:t>
            </a:r>
          </a:p>
          <a:p>
            <a:pPr marL="91440" algn="just"/>
            <a:endParaRPr lang="en-US" sz="105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" algn="just"/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2011, Munich Re moved away from paper waste in favor of a “mostly” paper free environment in the cafés. We thank you for your support! </a:t>
            </a:r>
          </a:p>
          <a:p>
            <a:pPr marL="91440"/>
            <a:endParaRPr lang="en-US" sz="105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en-US" sz="105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l"/>
            <a:endParaRPr kumimoji="0" lang="en-US" sz="1050" b="0" i="0" u="none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l"/>
            <a:endParaRPr lang="en-US" sz="105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05720" y="4947021"/>
            <a:ext cx="3861980" cy="14823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noAutofit/>
          </a:bodyPr>
          <a:lstStyle/>
          <a:p>
            <a:r>
              <a:rPr kumimoji="0" lang="en-US" sz="105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Recycled</a:t>
            </a:r>
            <a:r>
              <a:rPr kumimoji="0" lang="en-US" sz="105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items include </a:t>
            </a: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plastic, paper</a:t>
            </a:r>
            <a:r>
              <a:rPr kumimoji="0" lang="en-US" sz="105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cardboard, and commingles in tons. All white paper </a:t>
            </a: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used on campus is shredded on-site and sent off campus for recycling.</a:t>
            </a:r>
            <a:r>
              <a:rPr kumimoji="0" lang="en-US" sz="105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50" b="0" i="0" u="none" strike="noStrike" cap="none" normalizeH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l"/>
            <a:endParaRPr kumimoji="0" lang="en-US" sz="1050" b="0" i="0" u="none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l"/>
            <a:r>
              <a:rPr kumimoji="0" lang="en-US" sz="105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Not recycled </a:t>
            </a:r>
            <a:r>
              <a:rPr kumimoji="0" lang="en-US" sz="105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items include wet trash from the cafés</a:t>
            </a: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and all other items disposed in trash bins including binders, folders, and office supplies. Additionally, not all construction waste is easily recycled.</a:t>
            </a:r>
          </a:p>
          <a:p>
            <a:pPr algn="l"/>
            <a:endParaRPr lang="en-US" sz="105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6" name="Picture 2" descr="http://img.ehowcdn.com/article-preview/ehow-uk/images/a05/ou/qg/office-recycling-tips-1.1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7175" y="5038919"/>
            <a:ext cx="367233" cy="273551"/>
          </a:xfrm>
          <a:prstGeom prst="rect">
            <a:avLst/>
          </a:prstGeom>
          <a:noFill/>
        </p:spPr>
      </p:pic>
      <p:graphicFrame>
        <p:nvGraphicFramePr>
          <p:cNvPr id="9" name="Content Placeholder 14"/>
          <p:cNvGraphicFramePr>
            <a:graphicFrameLocks noGrp="1"/>
          </p:cNvGraphicFramePr>
          <p:nvPr>
            <p:ph sz="quarter" idx="4"/>
          </p:nvPr>
        </p:nvGraphicFramePr>
        <p:xfrm>
          <a:off x="4499992" y="1988840"/>
          <a:ext cx="2862833" cy="224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owerPoint template MR SM 4-3 original">
  <a:themeElements>
    <a:clrScheme name="Munich Re">
      <a:dk1>
        <a:sysClr val="windowText" lastClr="000000"/>
      </a:dk1>
      <a:lt1>
        <a:sysClr val="window" lastClr="FFFFFF"/>
      </a:lt1>
      <a:dk2>
        <a:srgbClr val="4D4E53"/>
      </a:dk2>
      <a:lt2>
        <a:srgbClr val="F7941D"/>
      </a:lt2>
      <a:accent1>
        <a:srgbClr val="34909C"/>
      </a:accent1>
      <a:accent2>
        <a:srgbClr val="8DC63F"/>
      </a:accent2>
      <a:accent3>
        <a:srgbClr val="B72126"/>
      </a:accent3>
      <a:accent4>
        <a:srgbClr val="B2C1CA"/>
      </a:accent4>
      <a:accent5>
        <a:srgbClr val="00589A"/>
      </a:accent5>
      <a:accent6>
        <a:srgbClr val="714A9C"/>
      </a:accent6>
      <a:hlink>
        <a:srgbClr val="0A509E"/>
      </a:hlink>
      <a:folHlink>
        <a:srgbClr val="7993A3"/>
      </a:folHlink>
    </a:clrScheme>
    <a:fontScheme name="Munich Re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>
          <a:defRPr sz="1600" dirty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unich RE FINAL">
      <a:dk1>
        <a:srgbClr val="000000"/>
      </a:dk1>
      <a:lt1>
        <a:sysClr val="window" lastClr="FFFFFF"/>
      </a:lt1>
      <a:dk2>
        <a:srgbClr val="4D4E53"/>
      </a:dk2>
      <a:lt2>
        <a:srgbClr val="F7941D"/>
      </a:lt2>
      <a:accent1>
        <a:srgbClr val="34909C"/>
      </a:accent1>
      <a:accent2>
        <a:srgbClr val="8DC63F"/>
      </a:accent2>
      <a:accent3>
        <a:srgbClr val="B72126"/>
      </a:accent3>
      <a:accent4>
        <a:srgbClr val="B2C1CA"/>
      </a:accent4>
      <a:accent5>
        <a:srgbClr val="00589A"/>
      </a:accent5>
      <a:accent6>
        <a:srgbClr val="714A9C"/>
      </a:accent6>
      <a:hlink>
        <a:srgbClr val="92278F"/>
      </a:hlink>
      <a:folHlink>
        <a:srgbClr val="CE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unich RE FINAL">
      <a:dk1>
        <a:srgbClr val="000000"/>
      </a:dk1>
      <a:lt1>
        <a:sysClr val="window" lastClr="FFFFFF"/>
      </a:lt1>
      <a:dk2>
        <a:srgbClr val="4D4E53"/>
      </a:dk2>
      <a:lt2>
        <a:srgbClr val="F7941D"/>
      </a:lt2>
      <a:accent1>
        <a:srgbClr val="34909C"/>
      </a:accent1>
      <a:accent2>
        <a:srgbClr val="8DC63F"/>
      </a:accent2>
      <a:accent3>
        <a:srgbClr val="B72126"/>
      </a:accent3>
      <a:accent4>
        <a:srgbClr val="B2C1CA"/>
      </a:accent4>
      <a:accent5>
        <a:srgbClr val="00589A"/>
      </a:accent5>
      <a:accent6>
        <a:srgbClr val="714A9C"/>
      </a:accent6>
      <a:hlink>
        <a:srgbClr val="92278F"/>
      </a:hlink>
      <a:folHlink>
        <a:srgbClr val="CE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unich Re">
    <a:dk1>
      <a:sysClr val="windowText" lastClr="000000"/>
    </a:dk1>
    <a:lt1>
      <a:sysClr val="window" lastClr="FFFFFF"/>
    </a:lt1>
    <a:dk2>
      <a:srgbClr val="4D4E53"/>
    </a:dk2>
    <a:lt2>
      <a:srgbClr val="F7941D"/>
    </a:lt2>
    <a:accent1>
      <a:srgbClr val="34909C"/>
    </a:accent1>
    <a:accent2>
      <a:srgbClr val="8DC63F"/>
    </a:accent2>
    <a:accent3>
      <a:srgbClr val="B72126"/>
    </a:accent3>
    <a:accent4>
      <a:srgbClr val="B2C1CA"/>
    </a:accent4>
    <a:accent5>
      <a:srgbClr val="00589A"/>
    </a:accent5>
    <a:accent6>
      <a:srgbClr val="714A9C"/>
    </a:accent6>
    <a:hlink>
      <a:srgbClr val="0A509E"/>
    </a:hlink>
    <a:folHlink>
      <a:srgbClr val="7993A3"/>
    </a:folHlink>
  </a:clrScheme>
  <a:fontScheme name="Munich Re">
    <a:majorFont>
      <a:latin typeface="Arial"/>
      <a:ea typeface="Arial Unicode MS"/>
      <a:cs typeface="Arial"/>
    </a:majorFont>
    <a:minorFont>
      <a:latin typeface="Arial"/>
      <a:ea typeface="Arial Unicode MS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unich Re">
    <a:dk1>
      <a:sysClr val="windowText" lastClr="000000"/>
    </a:dk1>
    <a:lt1>
      <a:sysClr val="window" lastClr="FFFFFF"/>
    </a:lt1>
    <a:dk2>
      <a:srgbClr val="4D4E53"/>
    </a:dk2>
    <a:lt2>
      <a:srgbClr val="F7941D"/>
    </a:lt2>
    <a:accent1>
      <a:srgbClr val="34909C"/>
    </a:accent1>
    <a:accent2>
      <a:srgbClr val="8DC63F"/>
    </a:accent2>
    <a:accent3>
      <a:srgbClr val="B72126"/>
    </a:accent3>
    <a:accent4>
      <a:srgbClr val="B2C1CA"/>
    </a:accent4>
    <a:accent5>
      <a:srgbClr val="00589A"/>
    </a:accent5>
    <a:accent6>
      <a:srgbClr val="714A9C"/>
    </a:accent6>
    <a:hlink>
      <a:srgbClr val="0A509E"/>
    </a:hlink>
    <a:folHlink>
      <a:srgbClr val="7993A3"/>
    </a:folHlink>
  </a:clrScheme>
  <a:fontScheme name="Munich Re">
    <a:majorFont>
      <a:latin typeface="Arial"/>
      <a:ea typeface="Arial Unicode MS"/>
      <a:cs typeface="Arial"/>
    </a:majorFont>
    <a:minorFont>
      <a:latin typeface="Arial"/>
      <a:ea typeface="Arial Unicode MS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unich Re">
    <a:dk1>
      <a:sysClr val="windowText" lastClr="000000"/>
    </a:dk1>
    <a:lt1>
      <a:sysClr val="window" lastClr="FFFFFF"/>
    </a:lt1>
    <a:dk2>
      <a:srgbClr val="4D4E53"/>
    </a:dk2>
    <a:lt2>
      <a:srgbClr val="F7941D"/>
    </a:lt2>
    <a:accent1>
      <a:srgbClr val="34909C"/>
    </a:accent1>
    <a:accent2>
      <a:srgbClr val="8DC63F"/>
    </a:accent2>
    <a:accent3>
      <a:srgbClr val="B72126"/>
    </a:accent3>
    <a:accent4>
      <a:srgbClr val="B2C1CA"/>
    </a:accent4>
    <a:accent5>
      <a:srgbClr val="00589A"/>
    </a:accent5>
    <a:accent6>
      <a:srgbClr val="714A9C"/>
    </a:accent6>
    <a:hlink>
      <a:srgbClr val="0A509E"/>
    </a:hlink>
    <a:folHlink>
      <a:srgbClr val="7993A3"/>
    </a:folHlink>
  </a:clrScheme>
  <a:fontScheme name="Munich Re">
    <a:majorFont>
      <a:latin typeface="Arial"/>
      <a:ea typeface="Arial Unicode MS"/>
      <a:cs typeface="Arial"/>
    </a:majorFont>
    <a:minorFont>
      <a:latin typeface="Arial"/>
      <a:ea typeface="Arial Unicode MS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unich Re">
    <a:dk1>
      <a:sysClr val="windowText" lastClr="000000"/>
    </a:dk1>
    <a:lt1>
      <a:sysClr val="window" lastClr="FFFFFF"/>
    </a:lt1>
    <a:dk2>
      <a:srgbClr val="4D4E53"/>
    </a:dk2>
    <a:lt2>
      <a:srgbClr val="F7941D"/>
    </a:lt2>
    <a:accent1>
      <a:srgbClr val="34909C"/>
    </a:accent1>
    <a:accent2>
      <a:srgbClr val="8DC63F"/>
    </a:accent2>
    <a:accent3>
      <a:srgbClr val="B72126"/>
    </a:accent3>
    <a:accent4>
      <a:srgbClr val="B2C1CA"/>
    </a:accent4>
    <a:accent5>
      <a:srgbClr val="00589A"/>
    </a:accent5>
    <a:accent6>
      <a:srgbClr val="714A9C"/>
    </a:accent6>
    <a:hlink>
      <a:srgbClr val="0A509E"/>
    </a:hlink>
    <a:folHlink>
      <a:srgbClr val="7993A3"/>
    </a:folHlink>
  </a:clrScheme>
  <a:fontScheme name="Munich Re">
    <a:majorFont>
      <a:latin typeface="Arial"/>
      <a:ea typeface="Arial Unicode MS"/>
      <a:cs typeface="Arial"/>
    </a:majorFont>
    <a:minorFont>
      <a:latin typeface="Arial"/>
      <a:ea typeface="Arial Unicode MS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unich Re">
    <a:dk1>
      <a:sysClr val="windowText" lastClr="000000"/>
    </a:dk1>
    <a:lt1>
      <a:sysClr val="window" lastClr="FFFFFF"/>
    </a:lt1>
    <a:dk2>
      <a:srgbClr val="4D4E53"/>
    </a:dk2>
    <a:lt2>
      <a:srgbClr val="F7941D"/>
    </a:lt2>
    <a:accent1>
      <a:srgbClr val="34909C"/>
    </a:accent1>
    <a:accent2>
      <a:srgbClr val="8DC63F"/>
    </a:accent2>
    <a:accent3>
      <a:srgbClr val="B72126"/>
    </a:accent3>
    <a:accent4>
      <a:srgbClr val="B2C1CA"/>
    </a:accent4>
    <a:accent5>
      <a:srgbClr val="00589A"/>
    </a:accent5>
    <a:accent6>
      <a:srgbClr val="714A9C"/>
    </a:accent6>
    <a:hlink>
      <a:srgbClr val="0A509E"/>
    </a:hlink>
    <a:folHlink>
      <a:srgbClr val="7993A3"/>
    </a:folHlink>
  </a:clrScheme>
  <a:fontScheme name="Munich Re">
    <a:majorFont>
      <a:latin typeface="Arial"/>
      <a:ea typeface="Arial Unicode MS"/>
      <a:cs typeface="Arial"/>
    </a:majorFont>
    <a:minorFont>
      <a:latin typeface="Arial"/>
      <a:ea typeface="Arial Unicode MS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D916906A47949A3DEFF1F72CF2348" ma:contentTypeVersion="8" ma:contentTypeDescription="Create a new document." ma:contentTypeScope="" ma:versionID="26d35d67d8350b2ad289f9ac2af9cb7e">
  <xsd:schema xmlns:xsd="http://www.w3.org/2001/XMLSchema" xmlns:p="http://schemas.microsoft.com/office/2006/metadata/properties" xmlns:ns2="F3FDA6DA-1E77-420E-AC0F-EA0FDFA20592" targetNamespace="http://schemas.microsoft.com/office/2006/metadata/properties" ma:root="true" ma:fieldsID="bd699d5c9c824fc882683cf95175b907" ns2:_="">
    <xsd:import namespace="F3FDA6DA-1E77-420E-AC0F-EA0FDFA20592"/>
    <xsd:element name="properties">
      <xsd:complexType>
        <xsd:sequence>
          <xsd:element name="documentManagement">
            <xsd:complexType>
              <xsd:all>
                <xsd:element ref="ns2:Author0"/>
                <xsd:element ref="ns2:Publisher" minOccurs="0"/>
                <xsd:element ref="ns2:Description0"/>
                <xsd:element ref="ns2:Rights" minOccurs="0"/>
                <xsd:element ref="ns2:Confidentiality" minOccurs="0"/>
                <xsd:element ref="ns2:WorkingUnit" minOccurs="0"/>
                <xsd:element ref="ns2:Language" minOccurs="0"/>
                <xsd:element ref="ns2:Forma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3FDA6DA-1E77-420E-AC0F-EA0FDFA20592" elementFormDefault="qualified">
    <xsd:import namespace="http://schemas.microsoft.com/office/2006/documentManagement/types"/>
    <xsd:element name="Author0" ma:index="8" ma:displayName="Author" ma:internalName="Author0">
      <xsd:simpleType>
        <xsd:restriction base="dms:Text">
          <xsd:maxLength value="255"/>
        </xsd:restriction>
      </xsd:simpleType>
    </xsd:element>
    <xsd:element name="Publisher" ma:index="9" nillable="true" ma:displayName="Publisher" ma:internalName="Publisher">
      <xsd:simpleType>
        <xsd:restriction base="dms:Text">
          <xsd:maxLength value="255"/>
        </xsd:restriction>
      </xsd:simpleType>
    </xsd:element>
    <xsd:element name="Description0" ma:index="10" ma:displayName="Description" ma:internalName="Description0">
      <xsd:simpleType>
        <xsd:restriction base="dms:Note"/>
      </xsd:simpleType>
    </xsd:element>
    <xsd:element name="Rights" ma:index="11" nillable="true" ma:displayName="Rights" ma:default="MR" ma:format="Dropdown" ma:internalName="Rights">
      <xsd:simpleType>
        <xsd:restriction base="dms:Choice">
          <xsd:enumeration value="MR"/>
          <xsd:enumeration value="Creator"/>
          <xsd:enumeration value="External"/>
          <xsd:enumeration value="Other"/>
        </xsd:restriction>
      </xsd:simpleType>
    </xsd:element>
    <xsd:element name="Confidentiality" ma:index="12" nillable="true" ma:displayName="Confidentiality" ma:default="Public" ma:format="Dropdown" ma:internalName="Confidentiality">
      <xsd:simpleType>
        <xsd:restriction base="dms:Choice">
          <xsd:enumeration value="Public"/>
          <xsd:enumeration value="MR Group Internal"/>
          <xsd:enumeration value="Confidential"/>
        </xsd:restriction>
      </xsd:simpleType>
    </xsd:element>
    <xsd:element name="WorkingUnit" ma:index="13" nillable="true" ma:displayName="WorkingUnit" ma:internalName="WorkingUnit">
      <xsd:simpleType>
        <xsd:restriction base="dms:Text">
          <xsd:maxLength value="255"/>
        </xsd:restriction>
      </xsd:simpleType>
    </xsd:element>
    <xsd:element name="Language" ma:index="14" nillable="true" ma:displayName="Language" ma:default="en" ma:format="Dropdown" ma:internalName="Language">
      <xsd:simpleType>
        <xsd:union memberTypes="dms:Text">
          <xsd:simpleType>
            <xsd:restriction base="dms:Choice">
              <xsd:enumeration value="en"/>
              <xsd:enumeration value="fr"/>
              <xsd:enumeration value="it"/>
              <xsd:enumeration value="el"/>
              <xsd:enumeration value="da"/>
              <xsd:enumeration value="de"/>
            </xsd:restriction>
          </xsd:simpleType>
        </xsd:union>
      </xsd:simpleType>
    </xsd:element>
    <xsd:element name="Format" ma:index="15" nillable="true" ma:displayName="Format" ma:default="text" ma:format="Dropdown" ma:internalName="Format">
      <xsd:simpleType>
        <xsd:union memberTypes="dms:Text">
          <xsd:simpleType>
            <xsd:restriction base="dms:Choice">
              <xsd:enumeration value="application"/>
              <xsd:enumeration value="audio"/>
              <xsd:enumeration value="image"/>
              <xsd:enumeration value="message"/>
              <xsd:enumeration value="model"/>
              <xsd:enumeration value="multipart"/>
              <xsd:enumeration value="text"/>
              <xsd:enumeration value="video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er xmlns="F3FDA6DA-1E77-420E-AC0F-EA0FDFA20592" xsi:nil="true"/>
    <Format xmlns="F3FDA6DA-1E77-420E-AC0F-EA0FDFA20592">text</Format>
    <Language xmlns="F3FDA6DA-1E77-420E-AC0F-EA0FDFA20592">en</Language>
    <Rights xmlns="F3FDA6DA-1E77-420E-AC0F-EA0FDFA20592">MR</Rights>
    <Author0 xmlns="F3FDA6DA-1E77-420E-AC0F-EA0FDFA20592">Irma Sarafin</Author0>
    <WorkingUnit xmlns="F3FDA6DA-1E77-420E-AC0F-EA0FDFA20592" xsi:nil="true"/>
    <Confidentiality xmlns="F3FDA6DA-1E77-420E-AC0F-EA0FDFA20592">Public</Confidentiality>
    <Description0 xmlns="F3FDA6DA-1E77-420E-AC0F-EA0FDFA20592">Recycling</Description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00EA8C-3EA3-450C-A26D-DE91E81217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FDA6DA-1E77-420E-AC0F-EA0FDFA2059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3497E11-6D7B-4C1C-9802-888202F0AF0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F3FDA6DA-1E77-420E-AC0F-EA0FDFA20592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BEFC4B4-BBF4-418F-9B63-4536F997C3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751</Words>
  <Application>Microsoft Macintosh PowerPoint</Application>
  <PresentationFormat>On-screen Show (4:3)</PresentationFormat>
  <Paragraphs>91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PowerPoint template MR SM 4-3 original</vt:lpstr>
      <vt:lpstr>Performance Dashboard Recycling Performance Period Total September 2012 – September 2013</vt:lpstr>
      <vt:lpstr>Performance Dashboard Recycling Annual Total 2011</vt:lpstr>
      <vt:lpstr>Performance Dashboard Recycling Annual Total 2011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USE TEMPLATE</dc:title>
  <dc:creator/>
  <cp:lastModifiedBy/>
  <cp:revision>1</cp:revision>
  <dcterms:created xsi:type="dcterms:W3CDTF">2010-02-14T00:30:27Z</dcterms:created>
  <dcterms:modified xsi:type="dcterms:W3CDTF">2014-05-22T20:30:24Z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0x010100167D916906A47949A3DEFF1F72CF2348</vt:lpwstr>
  </property>
  <property fmtid="{D5CDD505-2E9C-101B-9397-08002B2CF9AE}" pid="3" name="Templates">
    <vt:lpwstr>Templates</vt:lpwstr>
  </property>
  <property fmtid="{D5CDD505-2E9C-101B-9397-08002B2CF9AE}" pid="4" name="Notes0">
    <vt:lpwstr>Use for internal presentations/training. This version has the service mark logo.</vt:lpwstr>
  </property>
  <property fmtid="{D5CDD505-2E9C-101B-9397-08002B2CF9AE}" pid="5" name="Powerpoint">
    <vt:lpwstr>Master Templates</vt:lpwstr>
  </property>
</Properties>
</file>