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4"/>
  </p:sldMasterIdLst>
  <p:notesMasterIdLst>
    <p:notesMasterId r:id="rId6"/>
  </p:notesMasterIdLst>
  <p:handoutMasterIdLst>
    <p:handoutMasterId r:id="rId7"/>
  </p:handoutMasterIdLst>
  <p:sldIdLst>
    <p:sldId id="308" r:id="rId5"/>
  </p:sldIdLst>
  <p:sldSz cx="9144000" cy="6858000" type="screen4x3"/>
  <p:notesSz cx="7023100" cy="93091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  <a:srgbClr val="8BB2DD"/>
    <a:srgbClr val="B5CEE9"/>
    <a:srgbClr val="578FCD"/>
    <a:srgbClr val="689AD2"/>
    <a:srgbClr val="34919E"/>
    <a:srgbClr val="BFCFE7"/>
    <a:srgbClr val="5E95A0"/>
    <a:srgbClr val="53BEF3"/>
    <a:srgbClr val="6C9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951" autoAdjust="0"/>
    <p:restoredTop sz="54005" autoAdjust="0"/>
  </p:normalViewPr>
  <p:slideViewPr>
    <p:cSldViewPr snapToGrid="0" showGuides="1">
      <p:cViewPr>
        <p:scale>
          <a:sx n="100" d="100"/>
          <a:sy n="100" d="100"/>
        </p:scale>
        <p:origin x="-520" y="-272"/>
      </p:cViewPr>
      <p:guideLst>
        <p:guide orient="horz" pos="2160"/>
        <p:guide orient="horz" pos="187"/>
        <p:guide orient="horz" pos="4224"/>
        <p:guide orient="horz" pos="958"/>
        <p:guide orient="horz" pos="4076"/>
        <p:guide pos="2880"/>
        <p:guide pos="181"/>
        <p:guide pos="5585"/>
        <p:guide pos="388"/>
        <p:guide pos="4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2058" y="-102"/>
      </p:cViewPr>
      <p:guideLst>
        <p:guide orient="horz" pos="2932"/>
        <p:guide pos="2212"/>
        <p:guide pos="424"/>
        <p:guide pos="4000"/>
        <p:guide pos="3699"/>
        <p:guide pos="7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tags" Target="tags/tag1.xml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184889564386"/>
          <c:y val="0.176747787795834"/>
          <c:w val="0.653269335425199"/>
          <c:h val="0.730931511665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Campus Water Totals</c:v>
                </c:pt>
              </c:strCache>
            </c:strRef>
          </c:tx>
          <c:spPr>
            <a:solidFill>
              <a:srgbClr val="8BB2D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4274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cat>
            <c:numRef>
              <c:f>Sheet1!$A$2:$A$8</c:f>
              <c:numCache>
                <c:formatCode>General</c:formatCode>
                <c:ptCount val="7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1.1276589E7</c:v>
                </c:pt>
                <c:pt idx="1">
                  <c:v>9.036564E6</c:v>
                </c:pt>
                <c:pt idx="2">
                  <c:v>7.393606E6</c:v>
                </c:pt>
                <c:pt idx="3">
                  <c:v>7.85403E6</c:v>
                </c:pt>
                <c:pt idx="4" formatCode="_(* #,##0_);_(* \(#,##0\);_(* &quot;-&quot;??_);_(@_)">
                  <c:v>6.359501E6</c:v>
                </c:pt>
                <c:pt idx="5" formatCode="_(* #,##0_);_(* \(#,##0\);_(* &quot;-&quot;??_);_(@_)">
                  <c:v>6.434304E6</c:v>
                </c:pt>
                <c:pt idx="6" formatCode="_(* #,##0_);_(* \(#,##0\);_(* &quot;-&quot;??_);_(@_)">
                  <c:v>5.229176E6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934488"/>
        <c:axId val="-2116931416"/>
      </c:barChart>
      <c:catAx>
        <c:axId val="-2116934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en-US"/>
          </a:p>
        </c:txPr>
        <c:crossAx val="-2116931416"/>
        <c:crosses val="autoZero"/>
        <c:auto val="1"/>
        <c:lblAlgn val="ctr"/>
        <c:lblOffset val="100"/>
        <c:noMultiLvlLbl val="0"/>
      </c:catAx>
      <c:valAx>
        <c:axId val="-2116931416"/>
        <c:scaling>
          <c:orientation val="minMax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-2116934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06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79267" y="36650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9267" y="864940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pPr algn="l"/>
            <a:fld id="{75A1FD7C-D97D-418B-9498-035D17392EED}" type="datetimeFigureOut">
              <a:rPr lang="en-US" sz="1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l"/>
              <a:t>5/22/14</a:t>
            </a:fld>
            <a:endParaRPr lang="en-US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0336" y="366500"/>
            <a:ext cx="2599075" cy="465455"/>
          </a:xfrm>
          <a:prstGeom prst="rect">
            <a:avLst/>
          </a:prstGeom>
        </p:spPr>
        <p:txBody>
          <a:bodyPr vert="horz" lIns="93317" tIns="46659" rIns="93317" bIns="46659" rtlCol="0" anchor="t"/>
          <a:lstStyle>
            <a:lvl1pPr algn="l">
              <a:defRPr sz="1200"/>
            </a:lvl1pPr>
          </a:lstStyle>
          <a:p>
            <a:pPr algn="r"/>
            <a:r>
              <a:rPr lang="en-US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Munich Re</a:t>
            </a:r>
            <a:endParaRPr lang="en-US" sz="1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76067" y="864940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EABD0B5-4480-426B-B0B0-B3ADA101E8D0}" type="slidenum">
              <a:rPr lang="en-US" sz="1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5758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t"/>
          <a:lstStyle>
            <a:lvl1pPr algn="l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73048" y="8843645"/>
            <a:ext cx="283850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47DA14-1E89-4CD7-86C8-8666AA27E017}" type="datetimeFigureOut">
              <a:rPr lang="en-US" noProof="0" smtClean="0"/>
              <a:pPr/>
              <a:t>5/22/14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88401" y="4421823"/>
            <a:ext cx="4683692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95919" y="0"/>
            <a:ext cx="1846799" cy="465455"/>
          </a:xfrm>
          <a:prstGeom prst="rect">
            <a:avLst/>
          </a:prstGeom>
        </p:spPr>
        <p:txBody>
          <a:bodyPr vert="horz" lIns="93317" tIns="46659" rIns="93317" bIns="46659" rtlCol="0" anchor="t"/>
          <a:lstStyle>
            <a:lvl1pPr algn="r">
              <a:defRPr sz="1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Munich Re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35903" y="8843645"/>
            <a:ext cx="2614150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5721651-C618-4989-BD9A-C51CDEA22A0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56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2909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87952"/>
          </a:xfrm>
          <a:prstGeom prst="rect">
            <a:avLst/>
          </a:prstGeom>
        </p:spPr>
      </p:pic>
      <p:grpSp>
        <p:nvGrpSpPr>
          <p:cNvPr id="4" name="Group 19"/>
          <p:cNvGrpSpPr/>
          <p:nvPr/>
        </p:nvGrpSpPr>
        <p:grpSpPr>
          <a:xfrm>
            <a:off x="-4" y="3785428"/>
            <a:ext cx="9144004" cy="3072572"/>
            <a:chOff x="-4" y="3785428"/>
            <a:chExt cx="9144004" cy="3072572"/>
          </a:xfrm>
        </p:grpSpPr>
        <p:sp>
          <p:nvSpPr>
            <p:cNvPr id="21" name="Rechtwinkliges Dreieck 13"/>
            <p:cNvSpPr/>
            <p:nvPr userDrawn="1"/>
          </p:nvSpPr>
          <p:spPr>
            <a:xfrm flipH="1">
              <a:off x="8748000" y="3785428"/>
              <a:ext cx="396000" cy="396000"/>
            </a:xfrm>
            <a:prstGeom prst="rt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2" name="Rechtwinkliges Dreieck 13"/>
            <p:cNvSpPr/>
            <p:nvPr userDrawn="1"/>
          </p:nvSpPr>
          <p:spPr>
            <a:xfrm flipH="1">
              <a:off x="-4" y="4181484"/>
              <a:ext cx="9144003" cy="267651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435200"/>
            <a:ext cx="6318000" cy="864000"/>
          </a:xfrm>
        </p:spPr>
        <p:txBody>
          <a:bodyPr/>
          <a:lstStyle>
            <a:lvl1pPr algn="l">
              <a:defRPr sz="26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5932800"/>
            <a:ext cx="6318000" cy="5652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0000" y="5320800"/>
            <a:ext cx="6318000" cy="4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13" name="Picture 199" descr="Logo_MunichRE_SM_042mm_ZG2100mm_2%_C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6112" y="6011863"/>
            <a:ext cx="1890000" cy="51446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56000" y="1512000"/>
            <a:ext cx="2682000" cy="4770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287339" y="1998000"/>
            <a:ext cx="5544000" cy="4284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smtClean="0"/>
              <a:t> </a:t>
            </a:r>
            <a:endParaRPr lang="en-GB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9" y="1512000"/>
            <a:ext cx="5544000" cy="396000"/>
          </a:xfrm>
          <a:solidFill>
            <a:schemeClr val="accent4"/>
          </a:solidFill>
        </p:spPr>
        <p:txBody>
          <a:bodyPr lIns="180000" tIns="36000" rIns="72000" bIns="3600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75600"/>
            <a:ext cx="7956000" cy="3096000"/>
          </a:xfrm>
        </p:spPr>
        <p:txBody>
          <a:bodyPr/>
          <a:lstStyle>
            <a:lvl1pPr>
              <a:defRPr sz="36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94000" y="5328000"/>
            <a:ext cx="5040000" cy="288000"/>
          </a:xfrm>
        </p:spPr>
        <p:txBody>
          <a:bodyPr anchor="ctr"/>
          <a:lstStyle>
            <a:lvl1pPr marL="0" indent="0">
              <a:buFontTx/>
              <a:buNone/>
              <a:defRPr sz="1400" i="1"/>
            </a:lvl1pPr>
            <a:lvl2pPr>
              <a:buFontTx/>
              <a:buNone/>
              <a:defRPr sz="1400" i="1"/>
            </a:lvl2pPr>
            <a:lvl3pPr>
              <a:buFontTx/>
              <a:buNone/>
              <a:defRPr sz="1400" i="1"/>
            </a:lvl3pPr>
            <a:lvl4pPr>
              <a:buFontTx/>
              <a:buNone/>
              <a:defRPr sz="1400" i="1"/>
            </a:lvl4pPr>
            <a:lvl5pPr>
              <a:buFontTx/>
              <a:buNone/>
              <a:defRPr sz="1400" i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ion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440000"/>
            <a:ext cx="6984000" cy="1800000"/>
          </a:xfrm>
        </p:spPr>
        <p:txBody>
          <a:bodyPr/>
          <a:lstStyle>
            <a:lvl1pPr>
              <a:defRPr sz="24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pic>
        <p:nvPicPr>
          <p:cNvPr id="4" name="Grafik 4" descr="shutterstock_18843913_zugeschnit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5" name="Grafik 4" descr="shutterstock_18843913_zugeschnitt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ion slide with pictur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440000"/>
            <a:ext cx="6984000" cy="1800000"/>
          </a:xfrm>
        </p:spPr>
        <p:txBody>
          <a:bodyPr/>
          <a:lstStyle>
            <a:lvl1pPr>
              <a:defRPr sz="24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433794"/>
            <a:ext cx="9144000" cy="3427200"/>
          </a:xfrm>
        </p:spPr>
        <p:txBody>
          <a:bodyPr/>
          <a:lstStyle>
            <a:lvl1pPr>
              <a:buFontTx/>
              <a:buNone/>
              <a:defRPr sz="16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735" y="6534000"/>
            <a:ext cx="442800" cy="270000"/>
          </a:xfrm>
        </p:spPr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media clip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0"/>
          </p:nvPr>
        </p:nvSpPr>
        <p:spPr>
          <a:xfrm>
            <a:off x="287340" y="1512000"/>
            <a:ext cx="8569325" cy="476885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noProof="0" dirty="0" smtClean="0"/>
              <a:t>Click icon to add media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G_2909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87952"/>
          </a:xfrm>
          <a:prstGeom prst="rect">
            <a:avLst/>
          </a:prstGeom>
        </p:spPr>
      </p:pic>
      <p:grpSp>
        <p:nvGrpSpPr>
          <p:cNvPr id="3" name="Group 19"/>
          <p:cNvGrpSpPr/>
          <p:nvPr userDrawn="1"/>
        </p:nvGrpSpPr>
        <p:grpSpPr>
          <a:xfrm>
            <a:off x="-4" y="3785428"/>
            <a:ext cx="9144004" cy="3072572"/>
            <a:chOff x="-4" y="3785428"/>
            <a:chExt cx="9144004" cy="3072572"/>
          </a:xfrm>
        </p:grpSpPr>
        <p:sp>
          <p:nvSpPr>
            <p:cNvPr id="22" name="Rechtwinkliges Dreieck 13"/>
            <p:cNvSpPr/>
            <p:nvPr userDrawn="1"/>
          </p:nvSpPr>
          <p:spPr>
            <a:xfrm flipH="1">
              <a:off x="-4" y="4181484"/>
              <a:ext cx="9144003" cy="267651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1" name="Rechtwinkliges Dreieck 13"/>
            <p:cNvSpPr/>
            <p:nvPr userDrawn="1"/>
          </p:nvSpPr>
          <p:spPr>
            <a:xfrm flipH="1">
              <a:off x="8748000" y="3785428"/>
              <a:ext cx="396000" cy="396000"/>
            </a:xfrm>
            <a:prstGeom prst="rt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425" y="4425675"/>
            <a:ext cx="7774350" cy="864000"/>
          </a:xfrm>
        </p:spPr>
        <p:txBody>
          <a:bodyPr/>
          <a:lstStyle>
            <a:lvl1pPr algn="l">
              <a:defRPr sz="2400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 smtClean="0"/>
              <a:t>CLOSING</a:t>
            </a:r>
            <a:endParaRPr lang="en-GB" noProof="0" dirty="0"/>
          </a:p>
        </p:txBody>
      </p:sp>
      <p:pic>
        <p:nvPicPr>
          <p:cNvPr id="13" name="Picture 199" descr="Logo_MunichRE_SM_042mm_ZG2100mm_2%_C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6112" y="6011863"/>
            <a:ext cx="1890000" cy="514469"/>
          </a:xfrm>
          <a:prstGeom prst="rect">
            <a:avLst/>
          </a:prstGeom>
          <a:noFill/>
        </p:spPr>
      </p:pic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360000" y="5932800"/>
            <a:ext cx="6318000" cy="5652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0000" y="5320800"/>
            <a:ext cx="6318000" cy="4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06000"/>
            <a:ext cx="6840000" cy="720000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0838" indent="-350838">
              <a:buFont typeface="+mj-lt"/>
              <a:buAutoNum type="arabicPeriod"/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40" y="1512000"/>
            <a:ext cx="8569325" cy="396000"/>
          </a:xfrm>
          <a:solidFill>
            <a:schemeClr val="accent4"/>
          </a:solidFill>
        </p:spPr>
        <p:txBody>
          <a:bodyPr lIns="180000" tIns="36000" rIns="72000" bIns="3600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277201" y="1994400"/>
            <a:ext cx="8569325" cy="4284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None/>
              <a:defRPr sz="1400" b="0"/>
            </a:lvl1pPr>
          </a:lstStyle>
          <a:p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448550" y="142875"/>
            <a:ext cx="1562100" cy="5334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_MunichRE_R_36mm_C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9038" y="180975"/>
            <a:ext cx="1438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87340" y="1520825"/>
            <a:ext cx="8569325" cy="4766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None/>
              <a:defRPr sz="1600"/>
            </a:lvl1pPr>
          </a:lstStyle>
          <a:p>
            <a:r>
              <a:rPr lang="en-US" noProof="0" dirty="0" smtClean="0"/>
              <a:t>Click icon to add table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40" y="2112699"/>
            <a:ext cx="4104000" cy="4176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1200" y="2112699"/>
            <a:ext cx="4104000" cy="4176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40" y="1512000"/>
            <a:ext cx="4104000" cy="540000"/>
          </a:xfrm>
          <a:solidFill>
            <a:schemeClr val="accent4"/>
          </a:solidFill>
        </p:spPr>
        <p:txBody>
          <a:bodyPr lIns="180000" tIns="36000" rIns="72000" bIns="3600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41200" y="1512000"/>
            <a:ext cx="4104000" cy="540000"/>
          </a:xfrm>
          <a:solidFill>
            <a:schemeClr val="accent4"/>
          </a:solidFill>
        </p:spPr>
        <p:txBody>
          <a:bodyPr lIns="180000" tIns="36000" rIns="72000" bIns="3600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87337" y="1512000"/>
            <a:ext cx="2682000" cy="302400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87337" y="4647433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221668" y="1512000"/>
            <a:ext cx="2682000" cy="302400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21668" y="4647433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56000" y="1512000"/>
            <a:ext cx="2682000" cy="302400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56000" y="4647433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56000" y="1512000"/>
            <a:ext cx="2682000" cy="4770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287339" y="1512000"/>
            <a:ext cx="5544000" cy="477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306000"/>
            <a:ext cx="68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439999"/>
            <a:ext cx="8568000" cy="484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8807" y="6534000"/>
            <a:ext cx="442800" cy="27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D94909C6-CC71-4962-A18E-AF0515723D9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2" descr="V:\G-Com\G-Com1.4\Jobs\Powerpoint\04_PPT_Vorlagen_und_Master\37_Neue Marke\Bilder und Linien\Bild_blau_2.wmf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5431" y="1096170"/>
            <a:ext cx="8586000" cy="97200"/>
          </a:xfrm>
          <a:prstGeom prst="rect">
            <a:avLst/>
          </a:prstGeom>
          <a:noFill/>
        </p:spPr>
      </p:pic>
      <p:pic>
        <p:nvPicPr>
          <p:cNvPr id="11" name="Picture 198" descr="Logo_MunichRE_SM_036mm_ZG1800mm_2%_CO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72375" y="250825"/>
            <a:ext cx="1404000" cy="38305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9" r:id="rId15"/>
    <p:sldLayoutId id="2147483686" r:id="rId16"/>
    <p:sldLayoutId id="2147483687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6225" indent="-276225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66700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19150" indent="-276225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84263" indent="-265113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60488" indent="-265113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291840" y="3352800"/>
            <a:ext cx="259080" cy="1295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>Performance Dashboard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Water Consumption</a:t>
            </a:r>
            <a:br>
              <a:rPr lang="en-US" dirty="0" smtClean="0"/>
            </a:br>
            <a:r>
              <a:rPr lang="en-US" sz="1550" dirty="0" smtClean="0"/>
              <a:t>Annual Totals 2007-2013</a:t>
            </a:r>
            <a:endParaRPr lang="en-US" sz="155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340" y="1512000"/>
            <a:ext cx="8569325" cy="365760"/>
          </a:xfrm>
          <a:solidFill>
            <a:srgbClr val="004274"/>
          </a:solidFill>
        </p:spPr>
        <p:txBody>
          <a:bodyPr/>
          <a:lstStyle/>
          <a:p>
            <a:r>
              <a:rPr lang="en-US" dirty="0" smtClean="0"/>
              <a:t>Princeton Campus Water Consumption Reduced </a:t>
            </a:r>
            <a:r>
              <a:rPr lang="en-US" smtClean="0"/>
              <a:t>by 46% </a:t>
            </a:r>
            <a:r>
              <a:rPr lang="en-US" dirty="0" smtClean="0"/>
              <a:t>in 2013</a:t>
            </a:r>
            <a:endParaRPr lang="en-US" dirty="0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4"/>
          </p:nvPr>
        </p:nvGraphicFramePr>
        <p:xfrm>
          <a:off x="220532" y="1828800"/>
          <a:ext cx="5099125" cy="354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5"/>
          <p:cNvGraphicFramePr>
            <a:graphicFrameLocks/>
          </p:cNvGraphicFramePr>
          <p:nvPr/>
        </p:nvGraphicFramePr>
        <p:xfrm>
          <a:off x="381000" y="5828852"/>
          <a:ext cx="8201025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75"/>
                <a:gridCol w="1171575"/>
                <a:gridCol w="1171575"/>
                <a:gridCol w="1171575"/>
                <a:gridCol w="1171575"/>
                <a:gridCol w="1171575"/>
                <a:gridCol w="1171575"/>
              </a:tblGrid>
              <a:tr h="2145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2007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2008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2009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2010</a:t>
                      </a:r>
                      <a:endParaRPr 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2011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2012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2013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281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11,276,589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9,036,564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7,393,606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7,854,030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6,359,501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6,434,304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5,229,176 </a:t>
                      </a:r>
                      <a:endParaRPr lang="en-US" sz="105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888751" y="1972756"/>
            <a:ext cx="118126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2009 </a:t>
            </a:r>
            <a:r>
              <a:rPr lang="en-US" sz="1400" dirty="0" smtClean="0">
                <a:solidFill>
                  <a:schemeClr val="tx2"/>
                </a:solidFill>
              </a:rPr>
              <a:t>Water Reduction</a:t>
            </a:r>
            <a:r>
              <a:rPr lang="en-US" sz="1600" dirty="0" smtClean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-67314" y="3650846"/>
            <a:ext cx="742956" cy="261610"/>
          </a:xfrm>
          <a:prstGeom prst="rect">
            <a:avLst/>
          </a:prstGeom>
          <a:solidFill>
            <a:srgbClr val="F9F9F9"/>
          </a:solidFill>
        </p:spPr>
        <p:txBody>
          <a:bodyPr wrap="square">
            <a:spAutoFit/>
          </a:bodyPr>
          <a:lstStyle/>
          <a:p>
            <a:r>
              <a:rPr lang="en-US" sz="1100" b="1" dirty="0" smtClean="0"/>
              <a:t>Gallons</a:t>
            </a:r>
          </a:p>
        </p:txBody>
      </p:sp>
      <p:sp>
        <p:nvSpPr>
          <p:cNvPr id="20" name="Gleichschenkliges Dreieck 57"/>
          <p:cNvSpPr txBox="1">
            <a:spLocks noChangeArrowheads="1"/>
          </p:cNvSpPr>
          <p:nvPr/>
        </p:nvSpPr>
        <p:spPr bwMode="auto">
          <a:xfrm rot="5400000">
            <a:off x="6955043" y="2127773"/>
            <a:ext cx="571500" cy="270734"/>
          </a:xfrm>
          <a:prstGeom prst="triangle">
            <a:avLst>
              <a:gd name="adj" fmla="val 50000"/>
            </a:avLst>
          </a:prstGeom>
          <a:solidFill>
            <a:srgbClr val="004274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276225" marR="0" lvl="0" indent="-27622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CC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6225" marR="0" lvl="0" indent="-27622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5221" y="1986563"/>
            <a:ext cx="953454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24%*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9787" y="2588319"/>
            <a:ext cx="118126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2010 </a:t>
            </a:r>
            <a:r>
              <a:rPr lang="en-US" sz="1400" dirty="0" smtClean="0">
                <a:solidFill>
                  <a:schemeClr val="tx2"/>
                </a:solidFill>
              </a:rPr>
              <a:t>Water Reduction</a:t>
            </a:r>
            <a:r>
              <a:rPr lang="en-US" sz="1600" dirty="0" smtClean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97014" y="2623282"/>
            <a:ext cx="98023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19%*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39" y="6488430"/>
            <a:ext cx="8724901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/>
          <a:p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Source:* % Reduction based on </a:t>
            </a:r>
            <a:r>
              <a:rPr lang="en-US" sz="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5-year average of actual water consumption billed from 2002–2007 (9</a:t>
            </a:r>
            <a:r>
              <a:rPr lang="en-US" sz="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en-US" sz="9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708,648 gallons) prior to implementation of sustainability initiative</a:t>
            </a:r>
            <a:endParaRPr lang="en-US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5494" y="5101589"/>
            <a:ext cx="2409826" cy="28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/>
          <a:p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* % </a:t>
            </a: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Reduction based on 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5-year average 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224" y="5434310"/>
            <a:ext cx="85248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>
                <a:solidFill>
                  <a:schemeClr val="tx2"/>
                </a:solidFill>
              </a:rPr>
              <a:t>Corporate Facilities projects contributing to the decline in water usage include the installation of Low Flow Commodes, Waterless Urinals, Touchless Faucets, Upgrade Irrigation Controls, and Improved Cooling Tower Efficiency.</a:t>
            </a:r>
            <a:endParaRPr lang="en-GB" sz="105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9787" y="3211254"/>
            <a:ext cx="118126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2011 </a:t>
            </a:r>
            <a:r>
              <a:rPr lang="en-US" sz="1400" dirty="0" smtClean="0">
                <a:solidFill>
                  <a:schemeClr val="tx2"/>
                </a:solidFill>
              </a:rPr>
              <a:t>Water Reduction</a:t>
            </a:r>
            <a:r>
              <a:rPr lang="en-US" sz="1600" dirty="0" smtClean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04634" y="3269077"/>
            <a:ext cx="98023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34%*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4" name="Gleichschenkliges Dreieck 57"/>
          <p:cNvSpPr txBox="1">
            <a:spLocks noChangeArrowheads="1"/>
          </p:cNvSpPr>
          <p:nvPr/>
        </p:nvSpPr>
        <p:spPr bwMode="auto">
          <a:xfrm rot="5400000">
            <a:off x="6955043" y="3360308"/>
            <a:ext cx="571500" cy="270734"/>
          </a:xfrm>
          <a:prstGeom prst="triangle">
            <a:avLst>
              <a:gd name="adj" fmla="val 50000"/>
            </a:avLst>
          </a:prstGeom>
          <a:solidFill>
            <a:srgbClr val="004274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276225" marR="0" lvl="0" indent="-27622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CC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6225" marR="0" lvl="0" indent="-27622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Gleichschenkliges Dreieck 57"/>
          <p:cNvSpPr txBox="1">
            <a:spLocks noChangeArrowheads="1"/>
          </p:cNvSpPr>
          <p:nvPr/>
        </p:nvSpPr>
        <p:spPr bwMode="auto">
          <a:xfrm rot="5400000">
            <a:off x="6955043" y="2714513"/>
            <a:ext cx="571500" cy="270734"/>
          </a:xfrm>
          <a:prstGeom prst="triangle">
            <a:avLst>
              <a:gd name="adj" fmla="val 50000"/>
            </a:avLst>
          </a:prstGeom>
          <a:solidFill>
            <a:srgbClr val="004274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276225" marR="0" lvl="0" indent="-27622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CC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6225" marR="0" lvl="0" indent="-27622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 rot="16200000">
            <a:off x="2552700" y="4238625"/>
            <a:ext cx="1381125" cy="215444"/>
          </a:xfrm>
          <a:prstGeom prst="rect">
            <a:avLst/>
          </a:prstGeom>
          <a:solidFill>
            <a:srgbClr val="8BB2DD"/>
          </a:solidFill>
        </p:spPr>
        <p:txBody>
          <a:bodyPr wrap="square">
            <a:spAutoFit/>
          </a:bodyPr>
          <a:lstStyle/>
          <a:p>
            <a:pPr algn="just"/>
            <a:endParaRPr lang="en-GB" sz="800" b="1" dirty="0" smtClean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9787" y="3858954"/>
            <a:ext cx="118126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2012 </a:t>
            </a:r>
            <a:r>
              <a:rPr lang="en-US" sz="1400" dirty="0" smtClean="0">
                <a:solidFill>
                  <a:schemeClr val="tx2"/>
                </a:solidFill>
              </a:rPr>
              <a:t>Water Reduction</a:t>
            </a:r>
            <a:r>
              <a:rPr lang="en-US" sz="1600" dirty="0" smtClean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04634" y="3916777"/>
            <a:ext cx="98023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34%*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0" name="Gleichschenkliges Dreieck 57"/>
          <p:cNvSpPr txBox="1">
            <a:spLocks noChangeArrowheads="1"/>
          </p:cNvSpPr>
          <p:nvPr/>
        </p:nvSpPr>
        <p:spPr bwMode="auto">
          <a:xfrm rot="5400000">
            <a:off x="6955043" y="4008008"/>
            <a:ext cx="571500" cy="270734"/>
          </a:xfrm>
          <a:prstGeom prst="triangle">
            <a:avLst>
              <a:gd name="adj" fmla="val 50000"/>
            </a:avLst>
          </a:prstGeom>
          <a:solidFill>
            <a:srgbClr val="004274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276225" marR="0" lvl="0" indent="-27622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CC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6225" marR="0" lvl="0" indent="-27622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28975" y="3333750"/>
            <a:ext cx="371475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879787" y="4487604"/>
            <a:ext cx="1181264" cy="5539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2013 </a:t>
            </a:r>
            <a:r>
              <a:rPr lang="en-US" sz="1400" dirty="0" smtClean="0">
                <a:solidFill>
                  <a:schemeClr val="tx2"/>
                </a:solidFill>
              </a:rPr>
              <a:t>Water Reduction</a:t>
            </a:r>
            <a:r>
              <a:rPr lang="en-US" sz="1600" dirty="0" smtClean="0">
                <a:solidFill>
                  <a:schemeClr val="tx2"/>
                </a:solidFill>
              </a:rPr>
              <a:t>*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04634" y="4545427"/>
            <a:ext cx="98023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46%*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7" name="Gleichschenkliges Dreieck 57"/>
          <p:cNvSpPr txBox="1">
            <a:spLocks noChangeArrowheads="1"/>
          </p:cNvSpPr>
          <p:nvPr/>
        </p:nvSpPr>
        <p:spPr bwMode="auto">
          <a:xfrm rot="5400000">
            <a:off x="6955043" y="4636658"/>
            <a:ext cx="571500" cy="27073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276225" marR="0" lvl="0" indent="-27622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89CC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6225" marR="0" lvl="0" indent="-276225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owerPoint template MR SM 4-3 original">
  <a:themeElements>
    <a:clrScheme name="Munich Re">
      <a:dk1>
        <a:sysClr val="windowText" lastClr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0A509E"/>
      </a:hlink>
      <a:folHlink>
        <a:srgbClr val="7993A3"/>
      </a:folHlink>
    </a:clrScheme>
    <a:fontScheme name="Munich Re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>
          <a:defRPr sz="1600" dirty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unich RE FINAL">
      <a:dk1>
        <a:srgbClr val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92278F"/>
      </a:hlink>
      <a:folHlink>
        <a:srgbClr val="CE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unich RE FINAL">
      <a:dk1>
        <a:srgbClr val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92278F"/>
      </a:hlink>
      <a:folHlink>
        <a:srgbClr val="CE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er xmlns="F3FDA6DA-1E77-420E-AC0F-EA0FDFA20592" xsi:nil="true"/>
    <Format xmlns="F3FDA6DA-1E77-420E-AC0F-EA0FDFA20592">text</Format>
    <Language xmlns="F3FDA6DA-1E77-420E-AC0F-EA0FDFA20592">en</Language>
    <Rights xmlns="F3FDA6DA-1E77-420E-AC0F-EA0FDFA20592">MR</Rights>
    <Author0 xmlns="F3FDA6DA-1E77-420E-AC0F-EA0FDFA20592">Irma Sarafin</Author0>
    <WorkingUnit xmlns="F3FDA6DA-1E77-420E-AC0F-EA0FDFA20592" xsi:nil="true"/>
    <Confidentiality xmlns="F3FDA6DA-1E77-420E-AC0F-EA0FDFA20592">Public</Confidentiality>
    <Description0 xmlns="F3FDA6DA-1E77-420E-AC0F-EA0FDFA20592">Water Consumption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D916906A47949A3DEFF1F72CF2348" ma:contentTypeVersion="8" ma:contentTypeDescription="Create a new document." ma:contentTypeScope="" ma:versionID="26d35d67d8350b2ad289f9ac2af9cb7e">
  <xsd:schema xmlns:xsd="http://www.w3.org/2001/XMLSchema" xmlns:p="http://schemas.microsoft.com/office/2006/metadata/properties" xmlns:ns2="F3FDA6DA-1E77-420E-AC0F-EA0FDFA20592" targetNamespace="http://schemas.microsoft.com/office/2006/metadata/properties" ma:root="true" ma:fieldsID="bd699d5c9c824fc882683cf95175b907" ns2:_="">
    <xsd:import namespace="F3FDA6DA-1E77-420E-AC0F-EA0FDFA20592"/>
    <xsd:element name="properties">
      <xsd:complexType>
        <xsd:sequence>
          <xsd:element name="documentManagement">
            <xsd:complexType>
              <xsd:all>
                <xsd:element ref="ns2:Author0"/>
                <xsd:element ref="ns2:Publisher" minOccurs="0"/>
                <xsd:element ref="ns2:Description0"/>
                <xsd:element ref="ns2:Rights" minOccurs="0"/>
                <xsd:element ref="ns2:Confidentiality" minOccurs="0"/>
                <xsd:element ref="ns2:WorkingUnit" minOccurs="0"/>
                <xsd:element ref="ns2:Language" minOccurs="0"/>
                <xsd:element ref="ns2:Forma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3FDA6DA-1E77-420E-AC0F-EA0FDFA20592" elementFormDefault="qualified">
    <xsd:import namespace="http://schemas.microsoft.com/office/2006/documentManagement/types"/>
    <xsd:element name="Author0" ma:index="8" ma:displayName="Author" ma:internalName="Author0">
      <xsd:simpleType>
        <xsd:restriction base="dms:Text">
          <xsd:maxLength value="255"/>
        </xsd:restriction>
      </xsd:simpleType>
    </xsd:element>
    <xsd:element name="Publisher" ma:index="9" nillable="true" ma:displayName="Publisher" ma:internalName="Publisher">
      <xsd:simpleType>
        <xsd:restriction base="dms:Text">
          <xsd:maxLength value="255"/>
        </xsd:restriction>
      </xsd:simpleType>
    </xsd:element>
    <xsd:element name="Description0" ma:index="10" ma:displayName="Description" ma:internalName="Description0">
      <xsd:simpleType>
        <xsd:restriction base="dms:Note"/>
      </xsd:simpleType>
    </xsd:element>
    <xsd:element name="Rights" ma:index="11" nillable="true" ma:displayName="Rights" ma:default="MR" ma:format="Dropdown" ma:internalName="Rights">
      <xsd:simpleType>
        <xsd:restriction base="dms:Choice">
          <xsd:enumeration value="MR"/>
          <xsd:enumeration value="Creator"/>
          <xsd:enumeration value="External"/>
          <xsd:enumeration value="Other"/>
        </xsd:restriction>
      </xsd:simpleType>
    </xsd:element>
    <xsd:element name="Confidentiality" ma:index="12" nillable="true" ma:displayName="Confidentiality" ma:default="Public" ma:format="Dropdown" ma:internalName="Confidentiality">
      <xsd:simpleType>
        <xsd:restriction base="dms:Choice">
          <xsd:enumeration value="Public"/>
          <xsd:enumeration value="MR Group Internal"/>
          <xsd:enumeration value="Confidential"/>
        </xsd:restriction>
      </xsd:simpleType>
    </xsd:element>
    <xsd:element name="WorkingUnit" ma:index="13" nillable="true" ma:displayName="WorkingUnit" ma:internalName="WorkingUnit">
      <xsd:simpleType>
        <xsd:restriction base="dms:Text">
          <xsd:maxLength value="255"/>
        </xsd:restriction>
      </xsd:simpleType>
    </xsd:element>
    <xsd:element name="Language" ma:index="14" nillable="true" ma:displayName="Language" ma:default="en" ma:format="Dropdown" ma:internalName="Language">
      <xsd:simpleType>
        <xsd:union memberTypes="dms:Text">
          <xsd:simpleType>
            <xsd:restriction base="dms:Choice">
              <xsd:enumeration value="en"/>
              <xsd:enumeration value="fr"/>
              <xsd:enumeration value="it"/>
              <xsd:enumeration value="el"/>
              <xsd:enumeration value="da"/>
              <xsd:enumeration value="de"/>
            </xsd:restriction>
          </xsd:simpleType>
        </xsd:union>
      </xsd:simpleType>
    </xsd:element>
    <xsd:element name="Format" ma:index="15" nillable="true" ma:displayName="Format" ma:default="text" ma:format="Dropdown" ma:internalName="Format">
      <xsd:simpleType>
        <xsd:union memberTypes="dms:Text">
          <xsd:simpleType>
            <xsd:restriction base="dms:Choice">
              <xsd:enumeration value="application"/>
              <xsd:enumeration value="audio"/>
              <xsd:enumeration value="image"/>
              <xsd:enumeration value="message"/>
              <xsd:enumeration value="model"/>
              <xsd:enumeration value="multipart"/>
              <xsd:enumeration value="text"/>
              <xsd:enumeration value="vide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3497E11-6D7B-4C1C-9802-888202F0AF0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F3FDA6DA-1E77-420E-AC0F-EA0FDFA20592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BEFC4B4-BBF4-418F-9B63-4536F997C3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DED110-0B00-4447-A46A-74673F0D80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FDA6DA-1E77-420E-AC0F-EA0FDFA2059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</Words>
  <Application>Microsoft Macintosh PowerPoint</Application>
  <PresentationFormat>On-screen Show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PowerPoint template MR SM 4-3 original</vt:lpstr>
      <vt:lpstr>Performance Dashboard Water Consumption Annual Totals 2007-2013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USE TEMPLATE</dc:title>
  <dc:creator/>
  <cp:lastModifiedBy/>
  <cp:revision>1</cp:revision>
  <dcterms:created xsi:type="dcterms:W3CDTF">2010-02-14T00:30:27Z</dcterms:created>
  <dcterms:modified xsi:type="dcterms:W3CDTF">2014-05-22T20:29:43Z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0x010100167D916906A47949A3DEFF1F72CF2348</vt:lpwstr>
  </property>
  <property fmtid="{D5CDD505-2E9C-101B-9397-08002B2CF9AE}" pid="3" name="Templates">
    <vt:lpwstr>Templates</vt:lpwstr>
  </property>
  <property fmtid="{D5CDD505-2E9C-101B-9397-08002B2CF9AE}" pid="4" name="Notes0">
    <vt:lpwstr>Use for internal presentations/training. This version has the service mark logo.</vt:lpwstr>
  </property>
  <property fmtid="{D5CDD505-2E9C-101B-9397-08002B2CF9AE}" pid="5" name="Powerpoint">
    <vt:lpwstr>Master Templates</vt:lpwstr>
  </property>
</Properties>
</file>